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2" r:id="rId3"/>
    <p:sldId id="283" r:id="rId4"/>
    <p:sldId id="284" r:id="rId5"/>
    <p:sldId id="264" r:id="rId6"/>
    <p:sldId id="265" r:id="rId7"/>
    <p:sldId id="267" r:id="rId8"/>
    <p:sldId id="256" r:id="rId9"/>
    <p:sldId id="257" r:id="rId10"/>
    <p:sldId id="258" r:id="rId11"/>
    <p:sldId id="259" r:id="rId12"/>
    <p:sldId id="261" r:id="rId13"/>
    <p:sldId id="262" r:id="rId14"/>
    <p:sldId id="263" r:id="rId15"/>
    <p:sldId id="277" r:id="rId16"/>
    <p:sldId id="278" r:id="rId17"/>
    <p:sldId id="279"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2058" y="84"/>
      </p:cViewPr>
      <p:guideLst>
        <p:guide orient="horz"/>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246E64-344C-4F2F-AF6F-27B6CA404E21}"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262694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246E64-344C-4F2F-AF6F-27B6CA404E21}"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130577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246E64-344C-4F2F-AF6F-27B6CA404E21}"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977574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4800-95D3-86B8-418F-0BFABC203C3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E7C7B4D-B8E4-8298-F64C-9CD298476E8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4B415F-2281-1BA1-D38D-3F52F9DE17E3}"/>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5" name="Footer Placeholder 4">
            <a:extLst>
              <a:ext uri="{FF2B5EF4-FFF2-40B4-BE49-F238E27FC236}">
                <a16:creationId xmlns:a16="http://schemas.microsoft.com/office/drawing/2014/main" id="{B8046260-88D6-5E48-B081-A2A559773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76579-13FB-C318-8D74-DE305AE57B7B}"/>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219719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2590-AD59-0234-420C-0E2E0411F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16651-44D6-2C0D-3B90-3E6FE3F681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5A842-9982-4BEF-683D-FF335C07E025}"/>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5" name="Footer Placeholder 4">
            <a:extLst>
              <a:ext uri="{FF2B5EF4-FFF2-40B4-BE49-F238E27FC236}">
                <a16:creationId xmlns:a16="http://schemas.microsoft.com/office/drawing/2014/main" id="{DEA97157-AED0-F43D-86F0-A647F572E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3D44C-F8B8-A326-B305-9501226DBE8F}"/>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1258143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94A2-952B-28A7-02F2-E648E0EE85E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7D442A2-2DEF-78E2-DFF4-97704C87E8C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CEB2B2-E976-7490-EBFA-105267A62B13}"/>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5" name="Footer Placeholder 4">
            <a:extLst>
              <a:ext uri="{FF2B5EF4-FFF2-40B4-BE49-F238E27FC236}">
                <a16:creationId xmlns:a16="http://schemas.microsoft.com/office/drawing/2014/main" id="{931FC81C-3AFA-7E40-AB11-7D2F61CC4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9FFF4A-7A34-FC3A-B891-1320D4692A24}"/>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517898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FC39-2598-0DC7-1BA5-FB7F10234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F04AB-389D-477D-02DF-8FCFA18A909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819E52-774F-BC1C-2BB3-7A786FE35CB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AA228-6499-AA98-E2C4-BBD2F00D66C5}"/>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6" name="Footer Placeholder 5">
            <a:extLst>
              <a:ext uri="{FF2B5EF4-FFF2-40B4-BE49-F238E27FC236}">
                <a16:creationId xmlns:a16="http://schemas.microsoft.com/office/drawing/2014/main" id="{6F61A2D5-BBFF-AE68-6899-F96822E51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01710-9DEB-897E-D19B-254E3070AF89}"/>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257352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3079-C907-E85A-77C2-AEB2B022BA0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D49D2E-579A-A6EE-F1F6-80AE849A325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E0C8887-1C09-9574-94C6-55C879F0D71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400D6C-E8FA-7AD6-9BBF-AB13FBF8166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5AEFE6-AD2D-31A9-12B3-3AAC43EB836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027FA5-E4E1-2957-D20A-8B7B98CC3DB1}"/>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8" name="Footer Placeholder 7">
            <a:extLst>
              <a:ext uri="{FF2B5EF4-FFF2-40B4-BE49-F238E27FC236}">
                <a16:creationId xmlns:a16="http://schemas.microsoft.com/office/drawing/2014/main" id="{0BD2BAFC-6C6B-46B6-2A55-9D6A685DD8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375E14-CF7B-8942-C4D2-9C3F65BE19BE}"/>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3239726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AF58-49E1-EB67-C528-566998460E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C7D28C-3AF9-3911-CC3A-164E9ECDDBFD}"/>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4" name="Footer Placeholder 3">
            <a:extLst>
              <a:ext uri="{FF2B5EF4-FFF2-40B4-BE49-F238E27FC236}">
                <a16:creationId xmlns:a16="http://schemas.microsoft.com/office/drawing/2014/main" id="{5CD39C8E-5216-B0E6-B349-F7AC4C042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E1A50-AD7B-B2F1-AEA4-8F77E9A81BDB}"/>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1490182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5030C-85BA-4E10-681D-087202B3E7FE}"/>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3" name="Footer Placeholder 2">
            <a:extLst>
              <a:ext uri="{FF2B5EF4-FFF2-40B4-BE49-F238E27FC236}">
                <a16:creationId xmlns:a16="http://schemas.microsoft.com/office/drawing/2014/main" id="{C294DC4C-2524-9312-D84C-C57EA8E566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09DB4-7A87-6F6C-AE78-F48306D1E04B}"/>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2805255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D9C9-5329-1FAF-7303-C6594B0AC1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58B07AA-C768-77E5-BDEE-B0F9C9CA6C3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7E7A1-8BD1-29A9-B99C-9F009C1681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58BDFD-D12F-84C8-3857-D964130F6417}"/>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6" name="Footer Placeholder 5">
            <a:extLst>
              <a:ext uri="{FF2B5EF4-FFF2-40B4-BE49-F238E27FC236}">
                <a16:creationId xmlns:a16="http://schemas.microsoft.com/office/drawing/2014/main" id="{3A4C5D37-0836-42A9-3194-4B4622A40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E1A1A-2F7D-0318-7F0E-4477B8CCB95C}"/>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234950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246E64-344C-4F2F-AF6F-27B6CA404E21}"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3680147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CF39-EB94-AA03-6EB3-1C9BBE1FB6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47F67F3-60CF-2751-5EC2-9CE30CB534D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BAEFDD-83B1-AADB-F434-5CF247625AE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6464B7-D509-1DEB-8BF7-0A588ED8888A}"/>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6" name="Footer Placeholder 5">
            <a:extLst>
              <a:ext uri="{FF2B5EF4-FFF2-40B4-BE49-F238E27FC236}">
                <a16:creationId xmlns:a16="http://schemas.microsoft.com/office/drawing/2014/main" id="{79BF5962-AE3B-1F79-0012-852411C78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DC662-6CAE-38DB-ECA7-CE41F9A2D31F}"/>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2558024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3EFA-64CD-4740-6D06-398515EE6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3EDA89-5F03-92B0-20A4-A0F5AA263A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18369-9BEB-9FDB-0A3D-92DBC2602B29}"/>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5" name="Footer Placeholder 4">
            <a:extLst>
              <a:ext uri="{FF2B5EF4-FFF2-40B4-BE49-F238E27FC236}">
                <a16:creationId xmlns:a16="http://schemas.microsoft.com/office/drawing/2014/main" id="{0551C97D-C9CC-1724-B53C-20F1CA1BA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3A426-84CF-1FDA-2B13-8144EFE9A422}"/>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2181732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A29045-3E4C-5EE8-85BC-8BEC27BCD75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CFA801-31FB-952A-AFE3-F58ED6B6824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ED4D-966C-1759-7BAF-7586DDEEC141}"/>
              </a:ext>
            </a:extLst>
          </p:cNvPr>
          <p:cNvSpPr>
            <a:spLocks noGrp="1"/>
          </p:cNvSpPr>
          <p:nvPr>
            <p:ph type="dt" sz="half" idx="10"/>
          </p:nvPr>
        </p:nvSpPr>
        <p:spPr/>
        <p:txBody>
          <a:bodyPr/>
          <a:lstStyle/>
          <a:p>
            <a:fld id="{9F6E5031-A71F-4CB2-8951-35290D81B105}" type="datetimeFigureOut">
              <a:rPr lang="en-US" smtClean="0"/>
              <a:t>6/1/2022</a:t>
            </a:fld>
            <a:endParaRPr lang="en-US"/>
          </a:p>
        </p:txBody>
      </p:sp>
      <p:sp>
        <p:nvSpPr>
          <p:cNvPr id="5" name="Footer Placeholder 4">
            <a:extLst>
              <a:ext uri="{FF2B5EF4-FFF2-40B4-BE49-F238E27FC236}">
                <a16:creationId xmlns:a16="http://schemas.microsoft.com/office/drawing/2014/main" id="{569FB3F9-9380-97AD-EABF-A009890CF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8224B-158B-4A18-ED6A-7C5D59D39CC7}"/>
              </a:ext>
            </a:extLst>
          </p:cNvPr>
          <p:cNvSpPr>
            <a:spLocks noGrp="1"/>
          </p:cNvSpPr>
          <p:nvPr>
            <p:ph type="sldNum" sz="quarter" idx="12"/>
          </p:nvPr>
        </p:nvSpPr>
        <p:spPr/>
        <p:txBody>
          <a:bodyPr/>
          <a:lstStyle/>
          <a:p>
            <a:fld id="{AF664152-9C43-4F33-983F-FAC5DDE9DE0E}" type="slidenum">
              <a:rPr lang="en-US" smtClean="0"/>
              <a:t>‹#›</a:t>
            </a:fld>
            <a:endParaRPr lang="en-US"/>
          </a:p>
        </p:txBody>
      </p:sp>
    </p:spTree>
    <p:extLst>
      <p:ext uri="{BB962C8B-B14F-4D97-AF65-F5344CB8AC3E}">
        <p14:creationId xmlns:p14="http://schemas.microsoft.com/office/powerpoint/2010/main" val="393994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246E64-344C-4F2F-AF6F-27B6CA404E21}"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956884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246E64-344C-4F2F-AF6F-27B6CA404E21}"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224733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246E64-344C-4F2F-AF6F-27B6CA404E21}" type="datetimeFigureOut">
              <a:rPr lang="en-US" smtClean="0"/>
              <a:t>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1539956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246E64-344C-4F2F-AF6F-27B6CA404E21}" type="datetimeFigureOut">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350896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46E64-344C-4F2F-AF6F-27B6CA404E21}" type="datetimeFigureOut">
              <a:rPr lang="en-US" smtClean="0"/>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66608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246E64-344C-4F2F-AF6F-27B6CA404E21}"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2547168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246E64-344C-4F2F-AF6F-27B6CA404E21}"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9F077-9D38-4142-BDE0-3DFE14F42E57}" type="slidenum">
              <a:rPr lang="en-US" smtClean="0"/>
              <a:t>‹#›</a:t>
            </a:fld>
            <a:endParaRPr lang="en-US"/>
          </a:p>
        </p:txBody>
      </p:sp>
    </p:spTree>
    <p:extLst>
      <p:ext uri="{BB962C8B-B14F-4D97-AF65-F5344CB8AC3E}">
        <p14:creationId xmlns:p14="http://schemas.microsoft.com/office/powerpoint/2010/main" val="3564372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46E64-344C-4F2F-AF6F-27B6CA404E21}" type="datetimeFigureOut">
              <a:rPr lang="en-US" smtClean="0"/>
              <a:t>6/1/2022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9F077-9D38-4142-BDE0-3DFE14F42E57}" type="slidenum">
              <a:rPr lang="en-US" smtClean="0"/>
              <a:t>‹#›</a:t>
            </a:fld>
            <a:endParaRPr lang="en-US"/>
          </a:p>
        </p:txBody>
      </p:sp>
    </p:spTree>
    <p:extLst>
      <p:ext uri="{BB962C8B-B14F-4D97-AF65-F5344CB8AC3E}">
        <p14:creationId xmlns:p14="http://schemas.microsoft.com/office/powerpoint/2010/main" val="218762070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077A0-761F-9D02-9921-63F3E0DC96E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9EE0CF-3756-E63A-C998-19E501589D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31980-3631-9D78-AADE-7D1EABC2BD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6E5031-A71F-4CB2-8951-35290D81B105}" type="datetimeFigureOut">
              <a:rPr lang="en-US" smtClean="0"/>
              <a:t>6/1/2022</a:t>
            </a:fld>
            <a:endParaRPr lang="en-US"/>
          </a:p>
        </p:txBody>
      </p:sp>
      <p:sp>
        <p:nvSpPr>
          <p:cNvPr id="5" name="Footer Placeholder 4">
            <a:extLst>
              <a:ext uri="{FF2B5EF4-FFF2-40B4-BE49-F238E27FC236}">
                <a16:creationId xmlns:a16="http://schemas.microsoft.com/office/drawing/2014/main" id="{5BF0426F-F22A-9120-B2D7-6381E85375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FB16EB-66DC-507C-1657-E67147DA129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664152-9C43-4F33-983F-FAC5DDE9DE0E}" type="slidenum">
              <a:rPr lang="en-US" smtClean="0"/>
              <a:t>‹#›</a:t>
            </a:fld>
            <a:endParaRPr lang="en-US"/>
          </a:p>
        </p:txBody>
      </p:sp>
    </p:spTree>
    <p:extLst>
      <p:ext uri="{BB962C8B-B14F-4D97-AF65-F5344CB8AC3E}">
        <p14:creationId xmlns:p14="http://schemas.microsoft.com/office/powerpoint/2010/main" val="3240723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3.wdp"/><Relationship Id="rId7" Type="http://schemas.openxmlformats.org/officeDocument/2006/relationships/image" Target="../media/image29.tiff"/><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tiff"/><Relationship Id="rId5" Type="http://schemas.openxmlformats.org/officeDocument/2006/relationships/image" Target="../media/image28.tiff"/><Relationship Id="rId10" Type="http://schemas.openxmlformats.org/officeDocument/2006/relationships/image" Target="../media/image13.png"/><Relationship Id="rId4" Type="http://schemas.openxmlformats.org/officeDocument/2006/relationships/image" Target="../media/image16.tiff"/><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20.jpeg"/><Relationship Id="rId7" Type="http://schemas.openxmlformats.org/officeDocument/2006/relationships/image" Target="../media/image35.tiff"/><Relationship Id="rId2" Type="http://schemas.openxmlformats.org/officeDocument/2006/relationships/image" Target="../media/image32.tiff"/><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21.jpeg"/><Relationship Id="rId9" Type="http://schemas.openxmlformats.org/officeDocument/2006/relationships/image" Target="../media/image37.tiff"/></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tiff"/><Relationship Id="rId3" Type="http://schemas.microsoft.com/office/2007/relationships/hdphoto" Target="../media/hdphoto3.wdp"/><Relationship Id="rId7" Type="http://schemas.openxmlformats.org/officeDocument/2006/relationships/image" Target="../media/image15.tiff"/><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9D36A7-979A-4FBE-A363-E5C3CB2320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9098" y="912604"/>
            <a:ext cx="4885805" cy="2002046"/>
          </a:xfrm>
          <a:prstGeom prst="rect">
            <a:avLst/>
          </a:prstGeom>
        </p:spPr>
      </p:pic>
      <p:sp>
        <p:nvSpPr>
          <p:cNvPr id="15" name="TextBox 14">
            <a:extLst>
              <a:ext uri="{FF2B5EF4-FFF2-40B4-BE49-F238E27FC236}">
                <a16:creationId xmlns:a16="http://schemas.microsoft.com/office/drawing/2014/main" id="{06E8F5FB-549F-42A9-83F8-70B0C7F9B796}"/>
              </a:ext>
            </a:extLst>
          </p:cNvPr>
          <p:cNvSpPr txBox="1"/>
          <p:nvPr/>
        </p:nvSpPr>
        <p:spPr>
          <a:xfrm>
            <a:off x="2129098" y="2914650"/>
            <a:ext cx="4900124" cy="300082"/>
          </a:xfrm>
          <a:prstGeom prst="rect">
            <a:avLst/>
          </a:prstGeom>
          <a:noFill/>
        </p:spPr>
        <p:txBody>
          <a:bodyPr wrap="none" rtlCol="0">
            <a:spAutoFit/>
          </a:bodyPr>
          <a:lstStyle/>
          <a:p>
            <a:pPr defTabSz="685800"/>
            <a:r>
              <a:rPr lang="en-US" sz="1350" dirty="0">
                <a:solidFill>
                  <a:prstClr val="white"/>
                </a:solidFill>
                <a:latin typeface="Calibri" panose="020F0502020204030204"/>
              </a:rPr>
              <a:t>Roman Bronze Sestertius of Nero, ca. 60 CE. Accession #: 1997.1.68</a:t>
            </a:r>
          </a:p>
        </p:txBody>
      </p:sp>
      <p:sp>
        <p:nvSpPr>
          <p:cNvPr id="17" name="TextBox 16">
            <a:extLst>
              <a:ext uri="{FF2B5EF4-FFF2-40B4-BE49-F238E27FC236}">
                <a16:creationId xmlns:a16="http://schemas.microsoft.com/office/drawing/2014/main" id="{A03C31AC-D253-47EC-8C5E-01A42D742680}"/>
              </a:ext>
            </a:extLst>
          </p:cNvPr>
          <p:cNvSpPr txBox="1"/>
          <p:nvPr/>
        </p:nvSpPr>
        <p:spPr>
          <a:xfrm>
            <a:off x="4152294" y="5300369"/>
            <a:ext cx="888385" cy="300082"/>
          </a:xfrm>
          <a:prstGeom prst="rect">
            <a:avLst/>
          </a:prstGeom>
          <a:noFill/>
        </p:spPr>
        <p:txBody>
          <a:bodyPr wrap="none" rtlCol="0">
            <a:spAutoFit/>
          </a:bodyPr>
          <a:lstStyle/>
          <a:p>
            <a:pPr defTabSz="685800"/>
            <a:r>
              <a:rPr lang="en-US" sz="1350" dirty="0">
                <a:solidFill>
                  <a:prstClr val="white"/>
                </a:solidFill>
                <a:latin typeface="Calibri" panose="020F0502020204030204"/>
              </a:rPr>
              <a:t>1997.1.68</a:t>
            </a:r>
          </a:p>
        </p:txBody>
      </p:sp>
      <p:sp>
        <p:nvSpPr>
          <p:cNvPr id="2" name="TextBox 1">
            <a:extLst>
              <a:ext uri="{FF2B5EF4-FFF2-40B4-BE49-F238E27FC236}">
                <a16:creationId xmlns:a16="http://schemas.microsoft.com/office/drawing/2014/main" id="{D5078B57-96A9-4115-A3A9-1AE8B432CD9B}"/>
              </a:ext>
            </a:extLst>
          </p:cNvPr>
          <p:cNvSpPr txBox="1"/>
          <p:nvPr/>
        </p:nvSpPr>
        <p:spPr>
          <a:xfrm>
            <a:off x="5894615" y="4351565"/>
            <a:ext cx="2853969" cy="507831"/>
          </a:xfrm>
          <a:prstGeom prst="rect">
            <a:avLst/>
          </a:prstGeom>
          <a:noFill/>
        </p:spPr>
        <p:txBody>
          <a:bodyPr wrap="square" rtlCol="0">
            <a:spAutoFit/>
          </a:bodyPr>
          <a:lstStyle/>
          <a:p>
            <a:pPr defTabSz="685800"/>
            <a:r>
              <a:rPr lang="en-US" sz="1350" dirty="0">
                <a:solidFill>
                  <a:prstClr val="white"/>
                </a:solidFill>
                <a:latin typeface="Calibri" panose="020F0502020204030204"/>
              </a:rPr>
              <a:t>(traditional 2-D CR radiograph read by the </a:t>
            </a:r>
            <a:r>
              <a:rPr lang="en-US" sz="1350" dirty="0" err="1">
                <a:solidFill>
                  <a:prstClr val="white"/>
                </a:solidFill>
                <a:latin typeface="Calibri" panose="020F0502020204030204"/>
              </a:rPr>
              <a:t>Carestream</a:t>
            </a:r>
            <a:r>
              <a:rPr lang="en-US" sz="1350" dirty="0">
                <a:solidFill>
                  <a:prstClr val="white"/>
                </a:solidFill>
                <a:latin typeface="Calibri" panose="020F0502020204030204"/>
              </a:rPr>
              <a:t> </a:t>
            </a:r>
            <a:r>
              <a:rPr lang="en-US" sz="1350" dirty="0" err="1">
                <a:solidFill>
                  <a:prstClr val="white"/>
                </a:solidFill>
                <a:latin typeface="Calibri" panose="020F0502020204030204"/>
              </a:rPr>
              <a:t>Directview</a:t>
            </a:r>
            <a:r>
              <a:rPr lang="en-US" sz="1350" dirty="0">
                <a:solidFill>
                  <a:prstClr val="white"/>
                </a:solidFill>
                <a:latin typeface="Calibri" panose="020F0502020204030204"/>
              </a:rPr>
              <a:t> reader)</a:t>
            </a:r>
          </a:p>
        </p:txBody>
      </p:sp>
      <p:pic>
        <p:nvPicPr>
          <p:cNvPr id="7" name="Picture 6">
            <a:extLst>
              <a:ext uri="{FF2B5EF4-FFF2-40B4-BE49-F238E27FC236}">
                <a16:creationId xmlns:a16="http://schemas.microsoft.com/office/drawing/2014/main" id="{1DD4F4A0-6A48-4526-9272-CAC4A5214425}"/>
              </a:ext>
            </a:extLst>
          </p:cNvPr>
          <p:cNvPicPr>
            <a:picLocks noChangeAspect="1"/>
          </p:cNvPicPr>
          <p:nvPr/>
        </p:nvPicPr>
        <p:blipFill>
          <a:blip r:embed="rId3"/>
          <a:stretch>
            <a:fillRect/>
          </a:stretch>
        </p:blipFill>
        <p:spPr>
          <a:xfrm>
            <a:off x="3417857" y="3191650"/>
            <a:ext cx="2308284" cy="2108720"/>
          </a:xfrm>
          <a:prstGeom prst="rect">
            <a:avLst/>
          </a:prstGeom>
        </p:spPr>
      </p:pic>
    </p:spTree>
    <p:extLst>
      <p:ext uri="{BB962C8B-B14F-4D97-AF65-F5344CB8AC3E}">
        <p14:creationId xmlns:p14="http://schemas.microsoft.com/office/powerpoint/2010/main" val="3365406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928C7-F7C5-4A06-BA43-A3111DDB1085}"/>
              </a:ext>
            </a:extLst>
          </p:cNvPr>
          <p:cNvPicPr>
            <a:picLocks noChangeAspect="1"/>
          </p:cNvPicPr>
          <p:nvPr/>
        </p:nvPicPr>
        <p:blipFill rotWithShape="1">
          <a:blip r:embed="rId2">
            <a:extLst>
              <a:ext uri="{28A0092B-C50C-407E-A947-70E740481C1C}">
                <a14:useLocalDpi xmlns:a14="http://schemas.microsoft.com/office/drawing/2010/main" val="0"/>
              </a:ext>
            </a:extLst>
          </a:blip>
          <a:srcRect l="2646" t="4875" r="57730" b="3705"/>
          <a:stretch/>
        </p:blipFill>
        <p:spPr>
          <a:xfrm>
            <a:off x="3352800" y="533400"/>
            <a:ext cx="4835989" cy="4572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327" t="7097" r="4751" b="14003"/>
          <a:stretch/>
        </p:blipFill>
        <p:spPr>
          <a:xfrm>
            <a:off x="3456622" y="569496"/>
            <a:ext cx="4751866" cy="4363452"/>
          </a:xfrm>
          <a:prstGeom prst="rect">
            <a:avLst/>
          </a:prstGeom>
        </p:spPr>
      </p:pic>
      <p:sp>
        <p:nvSpPr>
          <p:cNvPr id="6" name="TextBox 5"/>
          <p:cNvSpPr txBox="1"/>
          <p:nvPr/>
        </p:nvSpPr>
        <p:spPr>
          <a:xfrm>
            <a:off x="533400" y="1219200"/>
            <a:ext cx="2590800" cy="1200329"/>
          </a:xfrm>
          <a:prstGeom prst="rect">
            <a:avLst/>
          </a:prstGeom>
          <a:noFill/>
        </p:spPr>
        <p:txBody>
          <a:bodyPr wrap="square" rtlCol="0">
            <a:spAutoFit/>
          </a:bodyPr>
          <a:lstStyle/>
          <a:p>
            <a:r>
              <a:rPr lang="en-US" dirty="0"/>
              <a:t>Click to fade-in </a:t>
            </a:r>
            <a:r>
              <a:rPr lang="en-US" dirty="0" err="1"/>
              <a:t>Digitome</a:t>
            </a:r>
            <a:r>
              <a:rPr lang="en-US" dirty="0"/>
              <a:t>® radiograph enhanced by edge detection and extended depth of field</a:t>
            </a:r>
          </a:p>
        </p:txBody>
      </p:sp>
    </p:spTree>
    <p:extLst>
      <p:ext uri="{BB962C8B-B14F-4D97-AF65-F5344CB8AC3E}">
        <p14:creationId xmlns:p14="http://schemas.microsoft.com/office/powerpoint/2010/main" val="262449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2013"/>
            <a:ext cx="5956054" cy="461665"/>
          </a:xfrm>
          <a:prstGeom prst="rect">
            <a:avLst/>
          </a:prstGeom>
          <a:noFill/>
        </p:spPr>
        <p:txBody>
          <a:bodyPr wrap="none" rtlCol="0">
            <a:spAutoFit/>
          </a:bodyPr>
          <a:lstStyle/>
          <a:p>
            <a:r>
              <a:rPr lang="en-US" sz="2400" dirty="0"/>
              <a:t>Bronze Sestertius of Julia </a:t>
            </a:r>
            <a:r>
              <a:rPr lang="en-US" sz="2400" dirty="0" err="1"/>
              <a:t>Mamaea</a:t>
            </a:r>
            <a:r>
              <a:rPr lang="en-US" sz="2400" dirty="0"/>
              <a:t> (1997.1.80)</a:t>
            </a:r>
          </a:p>
        </p:txBody>
      </p:sp>
      <p:sp>
        <p:nvSpPr>
          <p:cNvPr id="5" name="TextBox 4"/>
          <p:cNvSpPr txBox="1"/>
          <p:nvPr/>
        </p:nvSpPr>
        <p:spPr>
          <a:xfrm>
            <a:off x="228600" y="1371600"/>
            <a:ext cx="1972720" cy="369332"/>
          </a:xfrm>
          <a:prstGeom prst="rect">
            <a:avLst/>
          </a:prstGeom>
          <a:noFill/>
        </p:spPr>
        <p:txBody>
          <a:bodyPr wrap="none" rtlCol="0">
            <a:spAutoFit/>
          </a:bodyPr>
          <a:lstStyle/>
          <a:p>
            <a:r>
              <a:rPr lang="en-US" dirty="0"/>
              <a:t>Photograph of coin</a:t>
            </a:r>
          </a:p>
        </p:txBody>
      </p:sp>
      <p:sp>
        <p:nvSpPr>
          <p:cNvPr id="6" name="TextBox 5"/>
          <p:cNvSpPr txBox="1"/>
          <p:nvPr/>
        </p:nvSpPr>
        <p:spPr>
          <a:xfrm>
            <a:off x="228601" y="2963247"/>
            <a:ext cx="2667000" cy="646331"/>
          </a:xfrm>
          <a:prstGeom prst="rect">
            <a:avLst/>
          </a:prstGeom>
          <a:noFill/>
        </p:spPr>
        <p:txBody>
          <a:bodyPr wrap="square" rtlCol="0">
            <a:spAutoFit/>
          </a:bodyPr>
          <a:lstStyle/>
          <a:p>
            <a:r>
              <a:rPr lang="en-US" dirty="0"/>
              <a:t>Radiograph from </a:t>
            </a:r>
            <a:r>
              <a:rPr lang="en-US" dirty="0" err="1"/>
              <a:t>Digitome</a:t>
            </a:r>
            <a:r>
              <a:rPr lang="en-US" dirty="0"/>
              <a:t>® scan of coin</a:t>
            </a:r>
          </a:p>
        </p:txBody>
      </p:sp>
      <p:sp>
        <p:nvSpPr>
          <p:cNvPr id="7" name="TextBox 6"/>
          <p:cNvSpPr txBox="1"/>
          <p:nvPr/>
        </p:nvSpPr>
        <p:spPr>
          <a:xfrm>
            <a:off x="228600" y="4724400"/>
            <a:ext cx="2819400" cy="1477328"/>
          </a:xfrm>
          <a:prstGeom prst="rect">
            <a:avLst/>
          </a:prstGeom>
          <a:noFill/>
        </p:spPr>
        <p:txBody>
          <a:bodyPr wrap="square" rtlCol="0">
            <a:spAutoFit/>
          </a:bodyPr>
          <a:lstStyle/>
          <a:p>
            <a:r>
              <a:rPr lang="en-US" dirty="0"/>
              <a:t>Radiograph from </a:t>
            </a:r>
            <a:r>
              <a:rPr lang="en-US" dirty="0" err="1"/>
              <a:t>Digitome</a:t>
            </a:r>
            <a:r>
              <a:rPr lang="en-US" dirty="0"/>
              <a:t>® scan of coin, after using edge detection technology and an extended depth of field plugin</a:t>
            </a:r>
          </a:p>
        </p:txBody>
      </p:sp>
      <p:pic>
        <p:nvPicPr>
          <p:cNvPr id="14" name="Picture 13">
            <a:extLst>
              <a:ext uri="{FF2B5EF4-FFF2-40B4-BE49-F238E27FC236}">
                <a16:creationId xmlns:a16="http://schemas.microsoft.com/office/drawing/2014/main" id="{2BC43278-1E1C-421C-8928-A4D249F3B7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969784">
            <a:off x="6759336" y="2568335"/>
            <a:ext cx="2121382" cy="2121382"/>
          </a:xfrm>
          <a:prstGeom prst="rect">
            <a:avLst/>
          </a:prstGeom>
        </p:spPr>
      </p:pic>
      <p:pic>
        <p:nvPicPr>
          <p:cNvPr id="15" name="Picture 14">
            <a:extLst>
              <a:ext uri="{FF2B5EF4-FFF2-40B4-BE49-F238E27FC236}">
                <a16:creationId xmlns:a16="http://schemas.microsoft.com/office/drawing/2014/main" id="{DFCC1D98-6D83-4A93-AC3B-3A52BB3D3C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49" t="12324" r="55231" b="9318"/>
          <a:stretch/>
        </p:blipFill>
        <p:spPr>
          <a:xfrm>
            <a:off x="4114800" y="667256"/>
            <a:ext cx="1798054" cy="1778020"/>
          </a:xfrm>
          <a:prstGeom prst="rect">
            <a:avLst/>
          </a:prstGeom>
        </p:spPr>
      </p:pic>
      <p:pic>
        <p:nvPicPr>
          <p:cNvPr id="16" name="Picture 15">
            <a:extLst>
              <a:ext uri="{FF2B5EF4-FFF2-40B4-BE49-F238E27FC236}">
                <a16:creationId xmlns:a16="http://schemas.microsoft.com/office/drawing/2014/main" id="{8EDCF0EF-8DBC-44C1-8EBD-AC3F0D1972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3953136" y="2445276"/>
            <a:ext cx="2121382" cy="2121382"/>
          </a:xfrm>
          <a:prstGeom prst="rect">
            <a:avLst/>
          </a:prstGeom>
        </p:spPr>
      </p:pic>
      <p:pic>
        <p:nvPicPr>
          <p:cNvPr id="17" name="Picture 16">
            <a:extLst>
              <a:ext uri="{FF2B5EF4-FFF2-40B4-BE49-F238E27FC236}">
                <a16:creationId xmlns:a16="http://schemas.microsoft.com/office/drawing/2014/main" id="{29C9BE09-EFBD-41BA-AD01-41814F1EFA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48" t="10246" r="2435" b="7889"/>
          <a:stretch/>
        </p:blipFill>
        <p:spPr>
          <a:xfrm>
            <a:off x="6705600" y="667256"/>
            <a:ext cx="1829303" cy="1857634"/>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3527" t="12713" r="18342" b="18596"/>
          <a:stretch/>
        </p:blipFill>
        <p:spPr>
          <a:xfrm>
            <a:off x="3953136" y="4521536"/>
            <a:ext cx="2121382" cy="2138843"/>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8532" t="11542" r="13975" b="21531"/>
          <a:stretch/>
        </p:blipFill>
        <p:spPr>
          <a:xfrm rot="19518007">
            <a:off x="6818537" y="4736901"/>
            <a:ext cx="2002980" cy="1986170"/>
          </a:xfrm>
          <a:prstGeom prst="rect">
            <a:avLst/>
          </a:prstGeom>
        </p:spPr>
      </p:pic>
    </p:spTree>
    <p:extLst>
      <p:ext uri="{BB962C8B-B14F-4D97-AF65-F5344CB8AC3E}">
        <p14:creationId xmlns:p14="http://schemas.microsoft.com/office/powerpoint/2010/main" val="230580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1" y="609600"/>
            <a:ext cx="2209800" cy="2031325"/>
          </a:xfrm>
          <a:prstGeom prst="rect">
            <a:avLst/>
          </a:prstGeom>
          <a:noFill/>
        </p:spPr>
        <p:txBody>
          <a:bodyPr wrap="square" rtlCol="0">
            <a:spAutoFit/>
          </a:bodyPr>
          <a:lstStyle/>
          <a:p>
            <a:r>
              <a:rPr lang="en-US" dirty="0"/>
              <a:t>Scan through the coin. As before, the tails side is flipped horizontally, but this is inescapable if we want the heads side to be upright.</a:t>
            </a:r>
          </a:p>
        </p:txBody>
      </p:sp>
      <p:pic>
        <p:nvPicPr>
          <p:cNvPr id="5" name="JuliaCo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0956" y="0"/>
            <a:ext cx="6858000" cy="6858000"/>
          </a:xfrm>
          <a:prstGeom prst="rect">
            <a:avLst/>
          </a:prstGeom>
        </p:spPr>
      </p:pic>
    </p:spTree>
    <p:extLst>
      <p:ext uri="{BB962C8B-B14F-4D97-AF65-F5344CB8AC3E}">
        <p14:creationId xmlns:p14="http://schemas.microsoft.com/office/powerpoint/2010/main" val="4235132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CC1D98-6D83-4A93-AC3B-3A52BB3D3C82}"/>
              </a:ext>
            </a:extLst>
          </p:cNvPr>
          <p:cNvPicPr>
            <a:picLocks noChangeAspect="1"/>
          </p:cNvPicPr>
          <p:nvPr/>
        </p:nvPicPr>
        <p:blipFill rotWithShape="1">
          <a:blip r:embed="rId2">
            <a:extLst>
              <a:ext uri="{28A0092B-C50C-407E-A947-70E740481C1C}">
                <a14:useLocalDpi xmlns:a14="http://schemas.microsoft.com/office/drawing/2010/main" val="0"/>
              </a:ext>
            </a:extLst>
          </a:blip>
          <a:srcRect l="4649" t="12324" r="55231" b="9318"/>
          <a:stretch/>
        </p:blipFill>
        <p:spPr>
          <a:xfrm>
            <a:off x="2895600" y="990600"/>
            <a:ext cx="4818404" cy="4764716"/>
          </a:xfrm>
          <a:prstGeom prst="rect">
            <a:avLst/>
          </a:prstGeom>
        </p:spPr>
      </p:pic>
      <p:sp>
        <p:nvSpPr>
          <p:cNvPr id="7" name="TextBox 6"/>
          <p:cNvSpPr txBox="1"/>
          <p:nvPr/>
        </p:nvSpPr>
        <p:spPr>
          <a:xfrm>
            <a:off x="300318" y="17929"/>
            <a:ext cx="2590800" cy="1200329"/>
          </a:xfrm>
          <a:prstGeom prst="rect">
            <a:avLst/>
          </a:prstGeom>
          <a:noFill/>
        </p:spPr>
        <p:txBody>
          <a:bodyPr wrap="square" rtlCol="0">
            <a:spAutoFit/>
          </a:bodyPr>
          <a:lstStyle/>
          <a:p>
            <a:r>
              <a:rPr lang="en-US" dirty="0"/>
              <a:t>Click to fade-in </a:t>
            </a:r>
            <a:r>
              <a:rPr lang="en-US" dirty="0" err="1"/>
              <a:t>Digitome</a:t>
            </a:r>
            <a:r>
              <a:rPr lang="en-US" dirty="0"/>
              <a:t>® radiograph enhanced by edge detection and extended depth of field</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979" t="16360" r="22652" b="22130"/>
          <a:stretch/>
        </p:blipFill>
        <p:spPr>
          <a:xfrm>
            <a:off x="3124200" y="1422000"/>
            <a:ext cx="4371600" cy="4311360"/>
          </a:xfrm>
          <a:prstGeom prst="rect">
            <a:avLst/>
          </a:prstGeom>
        </p:spPr>
      </p:pic>
    </p:spTree>
    <p:extLst>
      <p:ext uri="{BB962C8B-B14F-4D97-AF65-F5344CB8AC3E}">
        <p14:creationId xmlns:p14="http://schemas.microsoft.com/office/powerpoint/2010/main" val="324731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7E48A4-56C8-4B15-8932-0B089708CBF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9005203">
            <a:off x="6880131" y="1234604"/>
            <a:ext cx="2008857" cy="188962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80776">
            <a:off x="2176161" y="4771962"/>
            <a:ext cx="2118284" cy="211828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34237">
            <a:off x="6899151" y="4778750"/>
            <a:ext cx="1981073" cy="1981073"/>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5694" t="5295" r="4336" b="6175"/>
          <a:stretch/>
        </p:blipFill>
        <p:spPr>
          <a:xfrm>
            <a:off x="76913" y="4772507"/>
            <a:ext cx="1875156" cy="1845136"/>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5952" t="3149" r="3869" b="3128"/>
          <a:stretch/>
        </p:blipFill>
        <p:spPr>
          <a:xfrm>
            <a:off x="4731298" y="4736163"/>
            <a:ext cx="1845303" cy="1917825"/>
          </a:xfrm>
          <a:prstGeom prst="rect">
            <a:avLst/>
          </a:prstGeom>
        </p:spPr>
      </p:pic>
      <p:sp>
        <p:nvSpPr>
          <p:cNvPr id="12" name="TextBox 11"/>
          <p:cNvSpPr txBox="1"/>
          <p:nvPr/>
        </p:nvSpPr>
        <p:spPr>
          <a:xfrm>
            <a:off x="30311" y="13539"/>
            <a:ext cx="9113690" cy="677108"/>
          </a:xfrm>
          <a:prstGeom prst="rect">
            <a:avLst/>
          </a:prstGeom>
          <a:noFill/>
        </p:spPr>
        <p:txBody>
          <a:bodyPr wrap="square" rtlCol="0">
            <a:spAutoFit/>
          </a:bodyPr>
          <a:lstStyle/>
          <a:p>
            <a:pPr algn="ctr"/>
            <a:r>
              <a:rPr lang="en-US" sz="2000" dirty="0"/>
              <a:t>Experimenting with a New Type of Edge Detection</a:t>
            </a:r>
          </a:p>
          <a:p>
            <a:pPr algn="ctr"/>
            <a:r>
              <a:rPr lang="en-US" sz="1700" dirty="0"/>
              <a:t>Using the Roman Bronze Sestertius of Nero, ca. 60 CE. Accession #: 1997.1.68</a:t>
            </a:r>
          </a:p>
        </p:txBody>
      </p:sp>
      <p:pic>
        <p:nvPicPr>
          <p:cNvPr id="15" name="Picture 14">
            <a:extLst>
              <a:ext uri="{FF2B5EF4-FFF2-40B4-BE49-F238E27FC236}">
                <a16:creationId xmlns:a16="http://schemas.microsoft.com/office/drawing/2014/main" id="{00BF17AA-DAAB-4D43-BE21-1DB52782BCD8}"/>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4733396" y="1247421"/>
            <a:ext cx="2038006" cy="1917045"/>
          </a:xfrm>
          <a:prstGeom prst="rect">
            <a:avLst/>
          </a:prstGeom>
        </p:spPr>
      </p:pic>
      <p:sp>
        <p:nvSpPr>
          <p:cNvPr id="20" name="TextBox 19"/>
          <p:cNvSpPr txBox="1"/>
          <p:nvPr/>
        </p:nvSpPr>
        <p:spPr>
          <a:xfrm>
            <a:off x="1151192" y="900952"/>
            <a:ext cx="1927451" cy="307777"/>
          </a:xfrm>
          <a:prstGeom prst="rect">
            <a:avLst/>
          </a:prstGeom>
          <a:noFill/>
        </p:spPr>
        <p:txBody>
          <a:bodyPr wrap="none" rtlCol="0">
            <a:spAutoFit/>
          </a:bodyPr>
          <a:lstStyle/>
          <a:p>
            <a:r>
              <a:rPr lang="en-US" sz="1400" dirty="0"/>
              <a:t>Photograph of </a:t>
            </a:r>
            <a:r>
              <a:rPr lang="en-US" sz="1400" dirty="0" err="1"/>
              <a:t>Sesterius</a:t>
            </a:r>
            <a:endParaRPr lang="en-US" sz="1400" dirty="0"/>
          </a:p>
        </p:txBody>
      </p:sp>
      <p:sp>
        <p:nvSpPr>
          <p:cNvPr id="23" name="TextBox 22"/>
          <p:cNvSpPr txBox="1"/>
          <p:nvPr/>
        </p:nvSpPr>
        <p:spPr>
          <a:xfrm>
            <a:off x="5465435" y="939643"/>
            <a:ext cx="2611933" cy="307777"/>
          </a:xfrm>
          <a:prstGeom prst="rect">
            <a:avLst/>
          </a:prstGeom>
          <a:noFill/>
        </p:spPr>
        <p:txBody>
          <a:bodyPr wrap="none" rtlCol="0">
            <a:spAutoFit/>
          </a:bodyPr>
          <a:lstStyle/>
          <a:p>
            <a:r>
              <a:rPr lang="en-US" sz="1400" dirty="0" err="1"/>
              <a:t>Digitome</a:t>
            </a:r>
            <a:r>
              <a:rPr lang="en-US" sz="1400" dirty="0"/>
              <a:t> Radiograph of </a:t>
            </a:r>
            <a:r>
              <a:rPr lang="en-US" sz="1400" dirty="0" err="1"/>
              <a:t>Sesterius</a:t>
            </a:r>
            <a:endParaRPr lang="en-US" sz="1400" dirty="0"/>
          </a:p>
        </p:txBody>
      </p:sp>
      <p:sp>
        <p:nvSpPr>
          <p:cNvPr id="24" name="TextBox 23"/>
          <p:cNvSpPr txBox="1"/>
          <p:nvPr/>
        </p:nvSpPr>
        <p:spPr>
          <a:xfrm>
            <a:off x="209918" y="4305100"/>
            <a:ext cx="3809999" cy="523220"/>
          </a:xfrm>
          <a:prstGeom prst="rect">
            <a:avLst/>
          </a:prstGeom>
          <a:noFill/>
        </p:spPr>
        <p:txBody>
          <a:bodyPr wrap="square" rtlCol="0">
            <a:spAutoFit/>
          </a:bodyPr>
          <a:lstStyle/>
          <a:p>
            <a:r>
              <a:rPr lang="en-US" sz="1400" dirty="0" err="1"/>
              <a:t>Digitome</a:t>
            </a:r>
            <a:r>
              <a:rPr lang="en-US" sz="1400" dirty="0"/>
              <a:t> Radiograph of Sestertius, using addition-based edge detection and an EDF plugin</a:t>
            </a:r>
          </a:p>
        </p:txBody>
      </p:sp>
      <p:sp>
        <p:nvSpPr>
          <p:cNvPr id="25" name="TextBox 24"/>
          <p:cNvSpPr txBox="1"/>
          <p:nvPr/>
        </p:nvSpPr>
        <p:spPr>
          <a:xfrm>
            <a:off x="4733396" y="4195890"/>
            <a:ext cx="4258917" cy="523220"/>
          </a:xfrm>
          <a:prstGeom prst="rect">
            <a:avLst/>
          </a:prstGeom>
          <a:noFill/>
        </p:spPr>
        <p:txBody>
          <a:bodyPr wrap="square" rtlCol="0">
            <a:spAutoFit/>
          </a:bodyPr>
          <a:lstStyle/>
          <a:p>
            <a:r>
              <a:rPr lang="en-US" sz="1400" dirty="0" err="1"/>
              <a:t>Digitome</a:t>
            </a:r>
            <a:r>
              <a:rPr lang="en-US" sz="1400" dirty="0"/>
              <a:t> Radiograph of Sestertius, using multiplication-based edge detection and an EDF plugin</a:t>
            </a:r>
          </a:p>
        </p:txBody>
      </p:sp>
      <p:pic>
        <p:nvPicPr>
          <p:cNvPr id="34" name="Picture 33">
            <a:extLst>
              <a:ext uri="{FF2B5EF4-FFF2-40B4-BE49-F238E27FC236}">
                <a16:creationId xmlns:a16="http://schemas.microsoft.com/office/drawing/2014/main" id="{E77D128B-0BBC-4E13-B56F-BE3C65C71E3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667" t="6881" r="2828" b="1926"/>
          <a:stretch/>
        </p:blipFill>
        <p:spPr>
          <a:xfrm>
            <a:off x="2286713" y="1203005"/>
            <a:ext cx="1981073" cy="1922519"/>
          </a:xfrm>
          <a:prstGeom prst="rect">
            <a:avLst/>
          </a:prstGeom>
        </p:spPr>
      </p:pic>
      <p:pic>
        <p:nvPicPr>
          <p:cNvPr id="35" name="Picture 34">
            <a:extLst>
              <a:ext uri="{FF2B5EF4-FFF2-40B4-BE49-F238E27FC236}">
                <a16:creationId xmlns:a16="http://schemas.microsoft.com/office/drawing/2014/main" id="{C59928C7-F7C5-4A06-BA43-A3111DDB108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46" t="4875" r="57730" b="3705"/>
          <a:stretch/>
        </p:blipFill>
        <p:spPr>
          <a:xfrm>
            <a:off x="76913" y="1197281"/>
            <a:ext cx="2038005" cy="1926754"/>
          </a:xfrm>
          <a:prstGeom prst="rect">
            <a:avLst/>
          </a:prstGeom>
        </p:spPr>
      </p:pic>
    </p:spTree>
    <p:extLst>
      <p:ext uri="{BB962C8B-B14F-4D97-AF65-F5344CB8AC3E}">
        <p14:creationId xmlns:p14="http://schemas.microsoft.com/office/powerpoint/2010/main" val="2068469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080776">
            <a:off x="314033" y="3407768"/>
            <a:ext cx="3548551" cy="35485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34237">
            <a:off x="5271337" y="3622465"/>
            <a:ext cx="3119156" cy="311915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694" t="5295" r="4336" b="6175"/>
          <a:stretch/>
        </p:blipFill>
        <p:spPr>
          <a:xfrm>
            <a:off x="467454" y="304732"/>
            <a:ext cx="3282809" cy="323025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952" t="3149" r="3869" b="3128"/>
          <a:stretch/>
        </p:blipFill>
        <p:spPr>
          <a:xfrm>
            <a:off x="5333998" y="377166"/>
            <a:ext cx="3048000" cy="3167790"/>
          </a:xfrm>
          <a:prstGeom prst="rect">
            <a:avLst/>
          </a:prstGeom>
        </p:spPr>
      </p:pic>
      <p:sp>
        <p:nvSpPr>
          <p:cNvPr id="9" name="TextBox 8"/>
          <p:cNvSpPr txBox="1"/>
          <p:nvPr/>
        </p:nvSpPr>
        <p:spPr>
          <a:xfrm>
            <a:off x="1279432" y="7834"/>
            <a:ext cx="1617751" cy="369332"/>
          </a:xfrm>
          <a:prstGeom prst="rect">
            <a:avLst/>
          </a:prstGeom>
          <a:noFill/>
        </p:spPr>
        <p:txBody>
          <a:bodyPr wrap="none" rtlCol="0">
            <a:spAutoFit/>
          </a:bodyPr>
          <a:lstStyle/>
          <a:p>
            <a:r>
              <a:rPr lang="en-US" dirty="0"/>
              <a:t>Addition-based</a:t>
            </a:r>
          </a:p>
        </p:txBody>
      </p:sp>
      <p:sp>
        <p:nvSpPr>
          <p:cNvPr id="10" name="TextBox 9"/>
          <p:cNvSpPr txBox="1"/>
          <p:nvPr/>
        </p:nvSpPr>
        <p:spPr>
          <a:xfrm>
            <a:off x="5943600" y="7834"/>
            <a:ext cx="2121863" cy="369332"/>
          </a:xfrm>
          <a:prstGeom prst="rect">
            <a:avLst/>
          </a:prstGeom>
          <a:noFill/>
        </p:spPr>
        <p:txBody>
          <a:bodyPr wrap="none" rtlCol="0">
            <a:spAutoFit/>
          </a:bodyPr>
          <a:lstStyle/>
          <a:p>
            <a:r>
              <a:rPr lang="en-US" dirty="0"/>
              <a:t>Multiplication-based</a:t>
            </a:r>
          </a:p>
        </p:txBody>
      </p:sp>
    </p:spTree>
    <p:extLst>
      <p:ext uri="{BB962C8B-B14F-4D97-AF65-F5344CB8AC3E}">
        <p14:creationId xmlns:p14="http://schemas.microsoft.com/office/powerpoint/2010/main" val="210593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18532" t="11542" r="13975" b="21531"/>
          <a:stretch/>
        </p:blipFill>
        <p:spPr>
          <a:xfrm rot="19518007">
            <a:off x="2220537" y="4850779"/>
            <a:ext cx="1816782" cy="1801535"/>
          </a:xfrm>
          <a:prstGeom prst="rect">
            <a:avLst/>
          </a:prstGeom>
        </p:spPr>
      </p:pic>
      <p:pic>
        <p:nvPicPr>
          <p:cNvPr id="16" name="Picture 15">
            <a:extLst>
              <a:ext uri="{FF2B5EF4-FFF2-40B4-BE49-F238E27FC236}">
                <a16:creationId xmlns:a16="http://schemas.microsoft.com/office/drawing/2014/main" id="{2BC43278-1E1C-421C-8928-A4D249F3B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69784">
            <a:off x="6866050" y="1146035"/>
            <a:ext cx="2121382" cy="2121382"/>
          </a:xfrm>
          <a:prstGeom prst="rect">
            <a:avLst/>
          </a:prstGeom>
        </p:spPr>
      </p:pic>
      <p:sp>
        <p:nvSpPr>
          <p:cNvPr id="12" name="TextBox 11"/>
          <p:cNvSpPr txBox="1"/>
          <p:nvPr/>
        </p:nvSpPr>
        <p:spPr>
          <a:xfrm>
            <a:off x="30311" y="13539"/>
            <a:ext cx="9113690" cy="661720"/>
          </a:xfrm>
          <a:prstGeom prst="rect">
            <a:avLst/>
          </a:prstGeom>
          <a:noFill/>
        </p:spPr>
        <p:txBody>
          <a:bodyPr wrap="square" rtlCol="0">
            <a:spAutoFit/>
          </a:bodyPr>
          <a:lstStyle/>
          <a:p>
            <a:pPr algn="ctr"/>
            <a:r>
              <a:rPr lang="en-US" sz="2000" dirty="0"/>
              <a:t>Experimenting with a New Type of Edge Detection</a:t>
            </a:r>
          </a:p>
          <a:p>
            <a:pPr algn="ctr"/>
            <a:r>
              <a:rPr lang="en-US" sz="1700" dirty="0"/>
              <a:t>Using the </a:t>
            </a:r>
            <a:r>
              <a:rPr lang="en-US" sz="1600" dirty="0"/>
              <a:t>Bronze Sestertius of Julia </a:t>
            </a:r>
            <a:r>
              <a:rPr lang="en-US" sz="1600" dirty="0" err="1"/>
              <a:t>Mamaea</a:t>
            </a:r>
            <a:r>
              <a:rPr lang="en-US" sz="1600" dirty="0"/>
              <a:t>. Accession #: 1997.1.80</a:t>
            </a:r>
          </a:p>
        </p:txBody>
      </p:sp>
      <p:sp>
        <p:nvSpPr>
          <p:cNvPr id="20" name="TextBox 19"/>
          <p:cNvSpPr txBox="1"/>
          <p:nvPr/>
        </p:nvSpPr>
        <p:spPr>
          <a:xfrm>
            <a:off x="1151192" y="900952"/>
            <a:ext cx="1927451" cy="307777"/>
          </a:xfrm>
          <a:prstGeom prst="rect">
            <a:avLst/>
          </a:prstGeom>
          <a:noFill/>
        </p:spPr>
        <p:txBody>
          <a:bodyPr wrap="none" rtlCol="0">
            <a:spAutoFit/>
          </a:bodyPr>
          <a:lstStyle/>
          <a:p>
            <a:r>
              <a:rPr lang="en-US" sz="1400" dirty="0"/>
              <a:t>Photograph of </a:t>
            </a:r>
            <a:r>
              <a:rPr lang="en-US" sz="1400" dirty="0" err="1"/>
              <a:t>Sesterius</a:t>
            </a:r>
            <a:endParaRPr lang="en-US" sz="1400" dirty="0"/>
          </a:p>
        </p:txBody>
      </p:sp>
      <p:sp>
        <p:nvSpPr>
          <p:cNvPr id="23" name="TextBox 22"/>
          <p:cNvSpPr txBox="1"/>
          <p:nvPr/>
        </p:nvSpPr>
        <p:spPr>
          <a:xfrm>
            <a:off x="5465435" y="939643"/>
            <a:ext cx="2611933" cy="307777"/>
          </a:xfrm>
          <a:prstGeom prst="rect">
            <a:avLst/>
          </a:prstGeom>
          <a:noFill/>
        </p:spPr>
        <p:txBody>
          <a:bodyPr wrap="none" rtlCol="0">
            <a:spAutoFit/>
          </a:bodyPr>
          <a:lstStyle/>
          <a:p>
            <a:r>
              <a:rPr lang="en-US" sz="1400" dirty="0" err="1"/>
              <a:t>Digitome</a:t>
            </a:r>
            <a:r>
              <a:rPr lang="en-US" sz="1400" dirty="0"/>
              <a:t> Radiograph of </a:t>
            </a:r>
            <a:r>
              <a:rPr lang="en-US" sz="1400" dirty="0" err="1"/>
              <a:t>Sesterius</a:t>
            </a:r>
            <a:endParaRPr lang="en-US" sz="1400" dirty="0"/>
          </a:p>
        </p:txBody>
      </p:sp>
      <p:sp>
        <p:nvSpPr>
          <p:cNvPr id="24" name="TextBox 23"/>
          <p:cNvSpPr txBox="1"/>
          <p:nvPr/>
        </p:nvSpPr>
        <p:spPr>
          <a:xfrm>
            <a:off x="209918" y="4305100"/>
            <a:ext cx="3809999" cy="523220"/>
          </a:xfrm>
          <a:prstGeom prst="rect">
            <a:avLst/>
          </a:prstGeom>
          <a:noFill/>
        </p:spPr>
        <p:txBody>
          <a:bodyPr wrap="square" rtlCol="0">
            <a:spAutoFit/>
          </a:bodyPr>
          <a:lstStyle/>
          <a:p>
            <a:r>
              <a:rPr lang="en-US" sz="1400" dirty="0" err="1"/>
              <a:t>Digitome</a:t>
            </a:r>
            <a:r>
              <a:rPr lang="en-US" sz="1400" dirty="0"/>
              <a:t> Radiograph of Sestertius, using addition-based edge detection and an EDF plugin</a:t>
            </a:r>
          </a:p>
        </p:txBody>
      </p:sp>
      <p:sp>
        <p:nvSpPr>
          <p:cNvPr id="25" name="TextBox 24"/>
          <p:cNvSpPr txBox="1"/>
          <p:nvPr/>
        </p:nvSpPr>
        <p:spPr>
          <a:xfrm>
            <a:off x="4733396" y="4195890"/>
            <a:ext cx="4258917" cy="523220"/>
          </a:xfrm>
          <a:prstGeom prst="rect">
            <a:avLst/>
          </a:prstGeom>
          <a:noFill/>
        </p:spPr>
        <p:txBody>
          <a:bodyPr wrap="square" rtlCol="0">
            <a:spAutoFit/>
          </a:bodyPr>
          <a:lstStyle/>
          <a:p>
            <a:r>
              <a:rPr lang="en-US" sz="1400" dirty="0" err="1"/>
              <a:t>Digitome</a:t>
            </a:r>
            <a:r>
              <a:rPr lang="en-US" sz="1400" dirty="0"/>
              <a:t> Radiograph of Sestertius, using multiplication-based edge detection and an EDF plugin</a:t>
            </a:r>
          </a:p>
        </p:txBody>
      </p:sp>
      <p:pic>
        <p:nvPicPr>
          <p:cNvPr id="17" name="Picture 16">
            <a:extLst>
              <a:ext uri="{FF2B5EF4-FFF2-40B4-BE49-F238E27FC236}">
                <a16:creationId xmlns:a16="http://schemas.microsoft.com/office/drawing/2014/main" id="{DFCC1D98-6D83-4A93-AC3B-3A52BB3D3C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49" t="12324" r="55231" b="9318"/>
          <a:stretch/>
        </p:blipFill>
        <p:spPr>
          <a:xfrm>
            <a:off x="209918" y="1247420"/>
            <a:ext cx="1798054" cy="1778020"/>
          </a:xfrm>
          <a:prstGeom prst="rect">
            <a:avLst/>
          </a:prstGeom>
        </p:spPr>
      </p:pic>
      <p:pic>
        <p:nvPicPr>
          <p:cNvPr id="18" name="Picture 17">
            <a:extLst>
              <a:ext uri="{FF2B5EF4-FFF2-40B4-BE49-F238E27FC236}">
                <a16:creationId xmlns:a16="http://schemas.microsoft.com/office/drawing/2014/main" id="{8EDCF0EF-8DBC-44C1-8EBD-AC3F0D1972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861" r="11225" b="5211"/>
          <a:stretch/>
        </p:blipFill>
        <p:spPr>
          <a:xfrm rot="16200000" flipH="1">
            <a:off x="5118114" y="1273496"/>
            <a:ext cx="1705816" cy="1689515"/>
          </a:xfrm>
          <a:prstGeom prst="rect">
            <a:avLst/>
          </a:prstGeom>
        </p:spPr>
      </p:pic>
      <p:pic>
        <p:nvPicPr>
          <p:cNvPr id="19" name="Picture 18">
            <a:extLst>
              <a:ext uri="{FF2B5EF4-FFF2-40B4-BE49-F238E27FC236}">
                <a16:creationId xmlns:a16="http://schemas.microsoft.com/office/drawing/2014/main" id="{29C9BE09-EFBD-41BA-AD01-41814F1EFA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748" t="10246" r="2435" b="7889"/>
          <a:stretch/>
        </p:blipFill>
        <p:spPr>
          <a:xfrm>
            <a:off x="2190615" y="1250269"/>
            <a:ext cx="1748098" cy="1775171"/>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13527" t="12713" r="18342" b="18596"/>
          <a:stretch/>
        </p:blipFill>
        <p:spPr>
          <a:xfrm>
            <a:off x="193255" y="4828320"/>
            <a:ext cx="1831380" cy="1846454"/>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7679" t="7496" r="6377" b="7496"/>
          <a:stretch/>
        </p:blipFill>
        <p:spPr>
          <a:xfrm>
            <a:off x="7102267" y="4849818"/>
            <a:ext cx="1820967" cy="1801135"/>
          </a:xfrm>
          <a:prstGeom prst="rect">
            <a:avLst/>
          </a:prstGeom>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6568" t="13109" r="7156" b="6573"/>
          <a:stretch/>
        </p:blipFill>
        <p:spPr>
          <a:xfrm flipH="1">
            <a:off x="5126264" y="4849818"/>
            <a:ext cx="1960336" cy="1824956"/>
          </a:xfrm>
          <a:prstGeom prst="rect">
            <a:avLst/>
          </a:prstGeom>
        </p:spPr>
      </p:pic>
    </p:spTree>
    <p:extLst>
      <p:ext uri="{BB962C8B-B14F-4D97-AF65-F5344CB8AC3E}">
        <p14:creationId xmlns:p14="http://schemas.microsoft.com/office/powerpoint/2010/main" val="3494233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79432" y="7834"/>
            <a:ext cx="1617751" cy="369332"/>
          </a:xfrm>
          <a:prstGeom prst="rect">
            <a:avLst/>
          </a:prstGeom>
          <a:noFill/>
        </p:spPr>
        <p:txBody>
          <a:bodyPr wrap="none" rtlCol="0">
            <a:spAutoFit/>
          </a:bodyPr>
          <a:lstStyle/>
          <a:p>
            <a:r>
              <a:rPr lang="en-US" dirty="0"/>
              <a:t>Addition-based</a:t>
            </a:r>
          </a:p>
        </p:txBody>
      </p:sp>
      <p:sp>
        <p:nvSpPr>
          <p:cNvPr id="10" name="TextBox 9"/>
          <p:cNvSpPr txBox="1"/>
          <p:nvPr/>
        </p:nvSpPr>
        <p:spPr>
          <a:xfrm>
            <a:off x="5943600" y="7834"/>
            <a:ext cx="2121863" cy="369332"/>
          </a:xfrm>
          <a:prstGeom prst="rect">
            <a:avLst/>
          </a:prstGeom>
          <a:noFill/>
        </p:spPr>
        <p:txBody>
          <a:bodyPr wrap="none" rtlCol="0">
            <a:spAutoFit/>
          </a:bodyPr>
          <a:lstStyle/>
          <a:p>
            <a:r>
              <a:rPr lang="en-US" dirty="0"/>
              <a:t>Multiplication-based</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8532" t="11542" r="13975" b="21531"/>
          <a:stretch/>
        </p:blipFill>
        <p:spPr>
          <a:xfrm rot="19518007">
            <a:off x="571230" y="3644082"/>
            <a:ext cx="3034153" cy="300869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3527" t="12713" r="18342" b="18596"/>
          <a:stretch/>
        </p:blipFill>
        <p:spPr>
          <a:xfrm>
            <a:off x="631878" y="534112"/>
            <a:ext cx="2912858" cy="2936834"/>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679" t="7496" r="6377" b="7496"/>
          <a:stretch/>
        </p:blipFill>
        <p:spPr>
          <a:xfrm>
            <a:off x="5563196" y="3635829"/>
            <a:ext cx="2882667" cy="2851272"/>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568" t="13109" r="7156" b="6573"/>
          <a:stretch/>
        </p:blipFill>
        <p:spPr>
          <a:xfrm flipH="1">
            <a:off x="5531564" y="631285"/>
            <a:ext cx="2945933" cy="2742488"/>
          </a:xfrm>
          <a:prstGeom prst="rect">
            <a:avLst/>
          </a:prstGeom>
        </p:spPr>
      </p:pic>
    </p:spTree>
    <p:extLst>
      <p:ext uri="{BB962C8B-B14F-4D97-AF65-F5344CB8AC3E}">
        <p14:creationId xmlns:p14="http://schemas.microsoft.com/office/powerpoint/2010/main" val="348176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033A0D-F235-420C-9910-270C6BB0136F}"/>
              </a:ext>
            </a:extLst>
          </p:cNvPr>
          <p:cNvPicPr>
            <a:picLocks noChangeAspect="1"/>
          </p:cNvPicPr>
          <p:nvPr/>
        </p:nvPicPr>
        <p:blipFill>
          <a:blip r:embed="rId2"/>
          <a:stretch>
            <a:fillRect/>
          </a:stretch>
        </p:blipFill>
        <p:spPr>
          <a:xfrm rot="2957491">
            <a:off x="3503004" y="3482624"/>
            <a:ext cx="2137993" cy="2129249"/>
          </a:xfrm>
          <a:prstGeom prst="rect">
            <a:avLst/>
          </a:prstGeom>
        </p:spPr>
      </p:pic>
      <p:pic>
        <p:nvPicPr>
          <p:cNvPr id="8" name="Picture 7">
            <a:extLst>
              <a:ext uri="{FF2B5EF4-FFF2-40B4-BE49-F238E27FC236}">
                <a16:creationId xmlns:a16="http://schemas.microsoft.com/office/drawing/2014/main" id="{AA5D31B9-88C8-463A-9600-E51C0E152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155" y="857251"/>
            <a:ext cx="4695317" cy="2377311"/>
          </a:xfrm>
          <a:prstGeom prst="rect">
            <a:avLst/>
          </a:prstGeom>
        </p:spPr>
      </p:pic>
      <p:sp>
        <p:nvSpPr>
          <p:cNvPr id="10" name="TextBox 9">
            <a:extLst>
              <a:ext uri="{FF2B5EF4-FFF2-40B4-BE49-F238E27FC236}">
                <a16:creationId xmlns:a16="http://schemas.microsoft.com/office/drawing/2014/main" id="{264E756D-3847-407C-8578-7339A8046E87}"/>
              </a:ext>
            </a:extLst>
          </p:cNvPr>
          <p:cNvSpPr txBox="1"/>
          <p:nvPr/>
        </p:nvSpPr>
        <p:spPr>
          <a:xfrm>
            <a:off x="4152293" y="5611873"/>
            <a:ext cx="888385" cy="300082"/>
          </a:xfrm>
          <a:prstGeom prst="rect">
            <a:avLst/>
          </a:prstGeom>
          <a:noFill/>
        </p:spPr>
        <p:txBody>
          <a:bodyPr wrap="none" rtlCol="0">
            <a:spAutoFit/>
          </a:bodyPr>
          <a:lstStyle/>
          <a:p>
            <a:pPr defTabSz="685800"/>
            <a:r>
              <a:rPr lang="en-US" sz="1350" dirty="0">
                <a:solidFill>
                  <a:prstClr val="white"/>
                </a:solidFill>
                <a:latin typeface="Calibri" panose="020F0502020204030204"/>
              </a:rPr>
              <a:t>1997.1.80</a:t>
            </a:r>
          </a:p>
        </p:txBody>
      </p:sp>
      <p:sp>
        <p:nvSpPr>
          <p:cNvPr id="9" name="TextBox 8">
            <a:extLst>
              <a:ext uri="{FF2B5EF4-FFF2-40B4-BE49-F238E27FC236}">
                <a16:creationId xmlns:a16="http://schemas.microsoft.com/office/drawing/2014/main" id="{86B4E370-8C13-4373-80AD-CEC9E4E95CF7}"/>
              </a:ext>
            </a:extLst>
          </p:cNvPr>
          <p:cNvSpPr txBox="1"/>
          <p:nvPr/>
        </p:nvSpPr>
        <p:spPr>
          <a:xfrm>
            <a:off x="1968329" y="3244845"/>
            <a:ext cx="5350119" cy="300082"/>
          </a:xfrm>
          <a:prstGeom prst="rect">
            <a:avLst/>
          </a:prstGeom>
          <a:noFill/>
        </p:spPr>
        <p:txBody>
          <a:bodyPr wrap="none" rtlCol="0">
            <a:spAutoFit/>
          </a:bodyPr>
          <a:lstStyle/>
          <a:p>
            <a:pPr defTabSz="685800"/>
            <a:r>
              <a:rPr lang="en-US" sz="1350" dirty="0">
                <a:solidFill>
                  <a:prstClr val="white"/>
                </a:solidFill>
                <a:latin typeface="Calibri" panose="020F0502020204030204"/>
              </a:rPr>
              <a:t>Roman Bronze Sestertius of Julia </a:t>
            </a:r>
            <a:r>
              <a:rPr lang="en-US" sz="1350" dirty="0" err="1">
                <a:solidFill>
                  <a:prstClr val="white"/>
                </a:solidFill>
                <a:latin typeface="Calibri" panose="020F0502020204030204"/>
              </a:rPr>
              <a:t>Mamaea</a:t>
            </a:r>
            <a:r>
              <a:rPr lang="en-US" sz="1350" dirty="0">
                <a:solidFill>
                  <a:prstClr val="white"/>
                </a:solidFill>
                <a:latin typeface="Calibri" panose="020F0502020204030204"/>
              </a:rPr>
              <a:t>, ca. 235, Accession # 1997.1.80</a:t>
            </a:r>
          </a:p>
        </p:txBody>
      </p:sp>
      <p:sp>
        <p:nvSpPr>
          <p:cNvPr id="7" name="TextBox 6">
            <a:extLst>
              <a:ext uri="{FF2B5EF4-FFF2-40B4-BE49-F238E27FC236}">
                <a16:creationId xmlns:a16="http://schemas.microsoft.com/office/drawing/2014/main" id="{2A05D509-A002-4E0C-96A0-D006BE1857D3}"/>
              </a:ext>
            </a:extLst>
          </p:cNvPr>
          <p:cNvSpPr txBox="1"/>
          <p:nvPr/>
        </p:nvSpPr>
        <p:spPr>
          <a:xfrm>
            <a:off x="6264165" y="4444240"/>
            <a:ext cx="2853969" cy="507831"/>
          </a:xfrm>
          <a:prstGeom prst="rect">
            <a:avLst/>
          </a:prstGeom>
          <a:noFill/>
        </p:spPr>
        <p:txBody>
          <a:bodyPr wrap="square" rtlCol="0">
            <a:spAutoFit/>
          </a:bodyPr>
          <a:lstStyle/>
          <a:p>
            <a:pPr defTabSz="685800"/>
            <a:r>
              <a:rPr lang="en-US" sz="1350" dirty="0">
                <a:solidFill>
                  <a:prstClr val="white"/>
                </a:solidFill>
                <a:latin typeface="Calibri" panose="020F0502020204030204"/>
              </a:rPr>
              <a:t>(traditional 2-D CR radiograph read by the </a:t>
            </a:r>
            <a:r>
              <a:rPr lang="en-US" sz="1350" dirty="0" err="1">
                <a:solidFill>
                  <a:prstClr val="white"/>
                </a:solidFill>
                <a:latin typeface="Calibri" panose="020F0502020204030204"/>
              </a:rPr>
              <a:t>CareStream</a:t>
            </a:r>
            <a:r>
              <a:rPr lang="en-US" sz="1350" dirty="0">
                <a:solidFill>
                  <a:prstClr val="white"/>
                </a:solidFill>
                <a:latin typeface="Calibri" panose="020F0502020204030204"/>
              </a:rPr>
              <a:t> </a:t>
            </a:r>
            <a:r>
              <a:rPr lang="en-US" sz="1350" dirty="0" err="1">
                <a:solidFill>
                  <a:prstClr val="white"/>
                </a:solidFill>
                <a:latin typeface="Calibri" panose="020F0502020204030204"/>
              </a:rPr>
              <a:t>Directview</a:t>
            </a:r>
            <a:r>
              <a:rPr lang="en-US" sz="1350" dirty="0">
                <a:solidFill>
                  <a:prstClr val="white"/>
                </a:solidFill>
                <a:latin typeface="Calibri" panose="020F0502020204030204"/>
              </a:rPr>
              <a:t> reader)</a:t>
            </a:r>
          </a:p>
        </p:txBody>
      </p:sp>
    </p:spTree>
    <p:extLst>
      <p:ext uri="{BB962C8B-B14F-4D97-AF65-F5344CB8AC3E}">
        <p14:creationId xmlns:p14="http://schemas.microsoft.com/office/powerpoint/2010/main" val="251030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7E48A4-56C8-4B15-8932-0B089708CBF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9005203">
            <a:off x="2774139" y="3066953"/>
            <a:ext cx="2241775" cy="2108720"/>
          </a:xfrm>
          <a:prstGeom prst="rect">
            <a:avLst/>
          </a:prstGeom>
        </p:spPr>
      </p:pic>
      <p:pic>
        <p:nvPicPr>
          <p:cNvPr id="3" name="Picture 2">
            <a:extLst>
              <a:ext uri="{FF2B5EF4-FFF2-40B4-BE49-F238E27FC236}">
                <a16:creationId xmlns:a16="http://schemas.microsoft.com/office/drawing/2014/main" id="{E77D128B-0BBC-4E13-B56F-BE3C65C71E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667" t="6881" r="2828" b="1926"/>
          <a:stretch/>
        </p:blipFill>
        <p:spPr>
          <a:xfrm>
            <a:off x="2928551" y="1116742"/>
            <a:ext cx="1881317" cy="1825711"/>
          </a:xfrm>
          <a:prstGeom prst="rect">
            <a:avLst/>
          </a:prstGeom>
        </p:spPr>
      </p:pic>
      <p:pic>
        <p:nvPicPr>
          <p:cNvPr id="8" name="Picture 7">
            <a:extLst>
              <a:ext uri="{FF2B5EF4-FFF2-40B4-BE49-F238E27FC236}">
                <a16:creationId xmlns:a16="http://schemas.microsoft.com/office/drawing/2014/main" id="{00BF17AA-DAAB-4D43-BE21-1DB52782BCD8}"/>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0" y="3153354"/>
            <a:ext cx="2241775" cy="2108720"/>
          </a:xfrm>
          <a:prstGeom prst="rect">
            <a:avLst/>
          </a:prstGeom>
        </p:spPr>
      </p:pic>
      <p:pic>
        <p:nvPicPr>
          <p:cNvPr id="9" name="Picture 8">
            <a:extLst>
              <a:ext uri="{FF2B5EF4-FFF2-40B4-BE49-F238E27FC236}">
                <a16:creationId xmlns:a16="http://schemas.microsoft.com/office/drawing/2014/main" id="{03C7EE90-E579-4D71-B577-5CFEEA058684}"/>
              </a:ext>
            </a:extLst>
          </p:cNvPr>
          <p:cNvPicPr>
            <a:picLocks noChangeAspect="1"/>
          </p:cNvPicPr>
          <p:nvPr/>
        </p:nvPicPr>
        <p:blipFill>
          <a:blip r:embed="rId7"/>
          <a:stretch>
            <a:fillRect/>
          </a:stretch>
        </p:blipFill>
        <p:spPr>
          <a:xfrm flipH="1">
            <a:off x="6039534" y="2374640"/>
            <a:ext cx="2356670" cy="2108720"/>
          </a:xfrm>
          <a:prstGeom prst="rect">
            <a:avLst/>
          </a:prstGeom>
        </p:spPr>
      </p:pic>
      <p:sp>
        <p:nvSpPr>
          <p:cNvPr id="11" name="TextBox 10">
            <a:extLst>
              <a:ext uri="{FF2B5EF4-FFF2-40B4-BE49-F238E27FC236}">
                <a16:creationId xmlns:a16="http://schemas.microsoft.com/office/drawing/2014/main" id="{F08762BA-F2E6-4935-A1F6-4732176A7AB1}"/>
              </a:ext>
            </a:extLst>
          </p:cNvPr>
          <p:cNvSpPr txBox="1"/>
          <p:nvPr/>
        </p:nvSpPr>
        <p:spPr>
          <a:xfrm>
            <a:off x="641748" y="5394283"/>
            <a:ext cx="3726782" cy="507831"/>
          </a:xfrm>
          <a:prstGeom prst="rect">
            <a:avLst/>
          </a:prstGeom>
          <a:noFill/>
        </p:spPr>
        <p:txBody>
          <a:bodyPr wrap="square" rtlCol="0">
            <a:spAutoFit/>
          </a:bodyPr>
          <a:lstStyle/>
          <a:p>
            <a:pPr defTabSz="685800"/>
            <a:r>
              <a:rPr lang="en-US" sz="1350" dirty="0">
                <a:solidFill>
                  <a:prstClr val="white"/>
                </a:solidFill>
                <a:latin typeface="Calibri" panose="020F0502020204030204"/>
              </a:rPr>
              <a:t>Digitome images at the level of the coin faces. Bronze Sestertius of Nero (1997.1.68)</a:t>
            </a:r>
          </a:p>
        </p:txBody>
      </p:sp>
      <p:sp>
        <p:nvSpPr>
          <p:cNvPr id="12" name="TextBox 11">
            <a:extLst>
              <a:ext uri="{FF2B5EF4-FFF2-40B4-BE49-F238E27FC236}">
                <a16:creationId xmlns:a16="http://schemas.microsoft.com/office/drawing/2014/main" id="{8AC619CE-4C48-40B5-AF7F-6B589D5B1796}"/>
              </a:ext>
            </a:extLst>
          </p:cNvPr>
          <p:cNvSpPr txBox="1"/>
          <p:nvPr/>
        </p:nvSpPr>
        <p:spPr>
          <a:xfrm>
            <a:off x="5562873" y="1949116"/>
            <a:ext cx="3359509" cy="300082"/>
          </a:xfrm>
          <a:prstGeom prst="rect">
            <a:avLst/>
          </a:prstGeom>
          <a:noFill/>
        </p:spPr>
        <p:txBody>
          <a:bodyPr wrap="none" rtlCol="0">
            <a:spAutoFit/>
          </a:bodyPr>
          <a:lstStyle/>
          <a:p>
            <a:pPr defTabSz="685800"/>
            <a:r>
              <a:rPr lang="en-US" sz="1350" dirty="0">
                <a:solidFill>
                  <a:prstClr val="white"/>
                </a:solidFill>
                <a:latin typeface="Calibri" panose="020F0502020204030204"/>
              </a:rPr>
              <a:t>Traditional 2-D CR radiograph for comparison</a:t>
            </a:r>
          </a:p>
        </p:txBody>
      </p:sp>
      <p:pic>
        <p:nvPicPr>
          <p:cNvPr id="10" name="Picture 9">
            <a:extLst>
              <a:ext uri="{FF2B5EF4-FFF2-40B4-BE49-F238E27FC236}">
                <a16:creationId xmlns:a16="http://schemas.microsoft.com/office/drawing/2014/main" id="{C59928C7-F7C5-4A06-BA43-A3111DDB10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6" t="4875" r="57730" b="3705"/>
          <a:stretch/>
        </p:blipFill>
        <p:spPr>
          <a:xfrm>
            <a:off x="231461" y="1112190"/>
            <a:ext cx="1935945" cy="1830263"/>
          </a:xfrm>
          <a:prstGeom prst="rect">
            <a:avLst/>
          </a:prstGeom>
        </p:spPr>
      </p:pic>
    </p:spTree>
    <p:extLst>
      <p:ext uri="{BB962C8B-B14F-4D97-AF65-F5344CB8AC3E}">
        <p14:creationId xmlns:p14="http://schemas.microsoft.com/office/powerpoint/2010/main" val="300299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42637B-AD9C-4328-93CA-5C46CE3C0635}"/>
              </a:ext>
            </a:extLst>
          </p:cNvPr>
          <p:cNvSpPr txBox="1"/>
          <p:nvPr/>
        </p:nvSpPr>
        <p:spPr>
          <a:xfrm>
            <a:off x="330055" y="1569955"/>
            <a:ext cx="1470860" cy="3416320"/>
          </a:xfrm>
          <a:prstGeom prst="rect">
            <a:avLst/>
          </a:prstGeom>
          <a:noFill/>
        </p:spPr>
        <p:txBody>
          <a:bodyPr wrap="square" rtlCol="0">
            <a:spAutoFit/>
          </a:bodyPr>
          <a:lstStyle/>
          <a:p>
            <a:pPr defTabSz="685800"/>
            <a:r>
              <a:rPr lang="en-US" sz="1350" dirty="0">
                <a:solidFill>
                  <a:prstClr val="white"/>
                </a:solidFill>
                <a:latin typeface="Calibri" panose="020F0502020204030204"/>
              </a:rPr>
              <a:t>Traveling through the Sestertius of Nero (1997.1.68) with Digitome. Note that the ending face is inverted because we are looking through the coin to the back. Each frame of this scan represents a vertical movement 0.002” upwards from the previous one.</a:t>
            </a:r>
          </a:p>
        </p:txBody>
      </p:sp>
      <p:pic>
        <p:nvPicPr>
          <p:cNvPr id="2" name="Nero">
            <a:hlinkClick r:id="" action="ppaction://media"/>
            <a:extLst>
              <a:ext uri="{FF2B5EF4-FFF2-40B4-BE49-F238E27FC236}">
                <a16:creationId xmlns:a16="http://schemas.microsoft.com/office/drawing/2014/main" id="{DFBB2180-8DCF-4333-A983-B8FF0AE75F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316" t="19417" r="21461" b="17656"/>
          <a:stretch/>
        </p:blipFill>
        <p:spPr>
          <a:xfrm>
            <a:off x="2177716" y="849538"/>
            <a:ext cx="5093765" cy="5151212"/>
          </a:xfrm>
          <a:prstGeom prst="rect">
            <a:avLst/>
          </a:prstGeom>
        </p:spPr>
      </p:pic>
    </p:spTree>
    <p:extLst>
      <p:ext uri="{BB962C8B-B14F-4D97-AF65-F5344CB8AC3E}">
        <p14:creationId xmlns:p14="http://schemas.microsoft.com/office/powerpoint/2010/main" val="215043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C43278-1E1C-421C-8928-A4D249F3B7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969784">
            <a:off x="2790647" y="3298242"/>
            <a:ext cx="2222512" cy="2222512"/>
          </a:xfrm>
          <a:prstGeom prst="rect">
            <a:avLst/>
          </a:prstGeom>
        </p:spPr>
      </p:pic>
      <p:sp>
        <p:nvSpPr>
          <p:cNvPr id="4" name="TextBox 3">
            <a:extLst>
              <a:ext uri="{FF2B5EF4-FFF2-40B4-BE49-F238E27FC236}">
                <a16:creationId xmlns:a16="http://schemas.microsoft.com/office/drawing/2014/main" id="{D990FBC1-41D0-4C59-9610-612426CF1F36}"/>
              </a:ext>
            </a:extLst>
          </p:cNvPr>
          <p:cNvSpPr txBox="1"/>
          <p:nvPr/>
        </p:nvSpPr>
        <p:spPr>
          <a:xfrm>
            <a:off x="233151" y="5516002"/>
            <a:ext cx="4695317" cy="507831"/>
          </a:xfrm>
          <a:prstGeom prst="rect">
            <a:avLst/>
          </a:prstGeom>
          <a:noFill/>
        </p:spPr>
        <p:txBody>
          <a:bodyPr wrap="square" rtlCol="0">
            <a:spAutoFit/>
          </a:bodyPr>
          <a:lstStyle/>
          <a:p>
            <a:pPr defTabSz="685800"/>
            <a:r>
              <a:rPr lang="en-US" sz="1350" dirty="0">
                <a:solidFill>
                  <a:prstClr val="white"/>
                </a:solidFill>
                <a:latin typeface="Calibri" panose="020F0502020204030204"/>
              </a:rPr>
              <a:t>Digitome images at the level of the coin faces. Bronze Sestertius of Julia </a:t>
            </a:r>
            <a:r>
              <a:rPr lang="en-US" sz="1350" dirty="0" err="1">
                <a:solidFill>
                  <a:prstClr val="white"/>
                </a:solidFill>
                <a:latin typeface="Calibri" panose="020F0502020204030204"/>
              </a:rPr>
              <a:t>Mamaea</a:t>
            </a:r>
            <a:r>
              <a:rPr lang="en-US" sz="1350" dirty="0">
                <a:solidFill>
                  <a:prstClr val="white"/>
                </a:solidFill>
                <a:latin typeface="Calibri" panose="020F0502020204030204"/>
              </a:rPr>
              <a:t> (1997.1.80)</a:t>
            </a:r>
          </a:p>
        </p:txBody>
      </p:sp>
      <p:pic>
        <p:nvPicPr>
          <p:cNvPr id="5" name="Picture 4">
            <a:extLst>
              <a:ext uri="{FF2B5EF4-FFF2-40B4-BE49-F238E27FC236}">
                <a16:creationId xmlns:a16="http://schemas.microsoft.com/office/drawing/2014/main" id="{DFCC1D98-6D83-4A93-AC3B-3A52BB3D3C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49" t="12324" r="55231" b="9318"/>
          <a:stretch/>
        </p:blipFill>
        <p:spPr>
          <a:xfrm>
            <a:off x="451415" y="1218686"/>
            <a:ext cx="1883771" cy="1862781"/>
          </a:xfrm>
          <a:prstGeom prst="rect">
            <a:avLst/>
          </a:prstGeom>
        </p:spPr>
      </p:pic>
      <p:pic>
        <p:nvPicPr>
          <p:cNvPr id="9" name="Picture 8">
            <a:extLst>
              <a:ext uri="{FF2B5EF4-FFF2-40B4-BE49-F238E27FC236}">
                <a16:creationId xmlns:a16="http://schemas.microsoft.com/office/drawing/2014/main" id="{8EDCF0EF-8DBC-44C1-8EBD-AC3F0D1972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358298" y="3305527"/>
            <a:ext cx="2222512" cy="2222512"/>
          </a:xfrm>
          <a:prstGeom prst="rect">
            <a:avLst/>
          </a:prstGeom>
        </p:spPr>
      </p:pic>
      <p:pic>
        <p:nvPicPr>
          <p:cNvPr id="11" name="Picture 10">
            <a:extLst>
              <a:ext uri="{FF2B5EF4-FFF2-40B4-BE49-F238E27FC236}">
                <a16:creationId xmlns:a16="http://schemas.microsoft.com/office/drawing/2014/main" id="{D3206977-1248-491C-A36F-94EA8725CBE0}"/>
              </a:ext>
            </a:extLst>
          </p:cNvPr>
          <p:cNvPicPr>
            <a:picLocks noChangeAspect="1"/>
          </p:cNvPicPr>
          <p:nvPr/>
        </p:nvPicPr>
        <p:blipFill>
          <a:blip r:embed="rId5"/>
          <a:stretch>
            <a:fillRect/>
          </a:stretch>
        </p:blipFill>
        <p:spPr>
          <a:xfrm rot="2957491">
            <a:off x="6119352" y="2851949"/>
            <a:ext cx="2137993" cy="2129249"/>
          </a:xfrm>
          <a:prstGeom prst="rect">
            <a:avLst/>
          </a:prstGeom>
        </p:spPr>
      </p:pic>
      <p:sp>
        <p:nvSpPr>
          <p:cNvPr id="12" name="TextBox 11">
            <a:extLst>
              <a:ext uri="{FF2B5EF4-FFF2-40B4-BE49-F238E27FC236}">
                <a16:creationId xmlns:a16="http://schemas.microsoft.com/office/drawing/2014/main" id="{C22EBEB2-B0D8-4C5A-8E9D-0D74B6995C4C}"/>
              </a:ext>
            </a:extLst>
          </p:cNvPr>
          <p:cNvSpPr txBox="1"/>
          <p:nvPr/>
        </p:nvSpPr>
        <p:spPr>
          <a:xfrm>
            <a:off x="5684113" y="1977328"/>
            <a:ext cx="3396699" cy="300082"/>
          </a:xfrm>
          <a:prstGeom prst="rect">
            <a:avLst/>
          </a:prstGeom>
          <a:noFill/>
        </p:spPr>
        <p:txBody>
          <a:bodyPr wrap="none" rtlCol="0">
            <a:spAutoFit/>
          </a:bodyPr>
          <a:lstStyle/>
          <a:p>
            <a:pPr defTabSz="685800"/>
            <a:r>
              <a:rPr lang="en-US" sz="1350" dirty="0">
                <a:solidFill>
                  <a:prstClr val="white"/>
                </a:solidFill>
                <a:latin typeface="Calibri" panose="020F0502020204030204"/>
              </a:rPr>
              <a:t>Traditional 2-D CR Radiograph for comparison</a:t>
            </a:r>
          </a:p>
        </p:txBody>
      </p:sp>
      <p:pic>
        <p:nvPicPr>
          <p:cNvPr id="8" name="Picture 7">
            <a:extLst>
              <a:ext uri="{FF2B5EF4-FFF2-40B4-BE49-F238E27FC236}">
                <a16:creationId xmlns:a16="http://schemas.microsoft.com/office/drawing/2014/main" id="{29C9BE09-EFBD-41BA-AD01-41814F1EFA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48" t="10246" r="2435" b="7889"/>
          <a:stretch/>
        </p:blipFill>
        <p:spPr>
          <a:xfrm>
            <a:off x="2943648" y="1218686"/>
            <a:ext cx="1916508" cy="1946190"/>
          </a:xfrm>
          <a:prstGeom prst="rect">
            <a:avLst/>
          </a:prstGeom>
        </p:spPr>
      </p:pic>
    </p:spTree>
    <p:extLst>
      <p:ext uri="{BB962C8B-B14F-4D97-AF65-F5344CB8AC3E}">
        <p14:creationId xmlns:p14="http://schemas.microsoft.com/office/powerpoint/2010/main" val="2288667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F93908-DB35-413A-B449-4A389CBC6CC4}"/>
              </a:ext>
            </a:extLst>
          </p:cNvPr>
          <p:cNvSpPr txBox="1"/>
          <p:nvPr/>
        </p:nvSpPr>
        <p:spPr>
          <a:xfrm>
            <a:off x="264695" y="2044005"/>
            <a:ext cx="1624263" cy="2793072"/>
          </a:xfrm>
          <a:prstGeom prst="rect">
            <a:avLst/>
          </a:prstGeom>
          <a:noFill/>
        </p:spPr>
        <p:txBody>
          <a:bodyPr wrap="square" rtlCol="0">
            <a:spAutoFit/>
          </a:bodyPr>
          <a:lstStyle/>
          <a:p>
            <a:pPr defTabSz="685800"/>
            <a:r>
              <a:rPr lang="en-US" sz="1350" dirty="0">
                <a:solidFill>
                  <a:prstClr val="white"/>
                </a:solidFill>
                <a:latin typeface="Calibri" panose="020F0502020204030204"/>
              </a:rPr>
              <a:t>Traveling through the coin with Digitome. As in the other scan, each frame represents a 0.002” vertical movement. Note that the ending face is inverted because we are looking through the coin to the back. </a:t>
            </a:r>
          </a:p>
          <a:p>
            <a:pPr defTabSz="685800"/>
            <a:endParaRPr lang="en-US" sz="135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0884EB39-1D92-4979-AA62-3A2D1A0D9539}"/>
              </a:ext>
            </a:extLst>
          </p:cNvPr>
          <p:cNvSpPr txBox="1"/>
          <p:nvPr/>
        </p:nvSpPr>
        <p:spPr>
          <a:xfrm>
            <a:off x="7461124" y="2251753"/>
            <a:ext cx="1497932" cy="2585323"/>
          </a:xfrm>
          <a:prstGeom prst="rect">
            <a:avLst/>
          </a:prstGeom>
          <a:noFill/>
        </p:spPr>
        <p:txBody>
          <a:bodyPr wrap="square" rtlCol="0">
            <a:spAutoFit/>
          </a:bodyPr>
          <a:lstStyle/>
          <a:p>
            <a:pPr defTabSz="685800"/>
            <a:r>
              <a:rPr lang="en-US" sz="1350" dirty="0">
                <a:solidFill>
                  <a:prstClr val="white"/>
                </a:solidFill>
                <a:latin typeface="Calibri" panose="020F0502020204030204"/>
              </a:rPr>
              <a:t>A void appears in the middle of the coin but is not in focus on either face. This indicates that it is an internal void that can only be seen with x-rays, not with the naked eye outside of the coin.</a:t>
            </a:r>
          </a:p>
        </p:txBody>
      </p:sp>
      <p:pic>
        <p:nvPicPr>
          <p:cNvPr id="2" name="julia">
            <a:hlinkClick r:id="" action="ppaction://media"/>
            <a:extLst>
              <a:ext uri="{FF2B5EF4-FFF2-40B4-BE49-F238E27FC236}">
                <a16:creationId xmlns:a16="http://schemas.microsoft.com/office/drawing/2014/main" id="{ADF747B1-CD7C-4405-9F4C-6A870A7260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2000250" y="857250"/>
            <a:ext cx="5143500" cy="5143500"/>
          </a:xfrm>
          <a:prstGeom prst="rect">
            <a:avLst/>
          </a:prstGeom>
        </p:spPr>
      </p:pic>
    </p:spTree>
    <p:extLst>
      <p:ext uri="{BB962C8B-B14F-4D97-AF65-F5344CB8AC3E}">
        <p14:creationId xmlns:p14="http://schemas.microsoft.com/office/powerpoint/2010/main" val="10252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2721114"/>
            <a:ext cx="5791200" cy="707886"/>
          </a:xfrm>
          <a:prstGeom prst="rect">
            <a:avLst/>
          </a:prstGeom>
          <a:noFill/>
        </p:spPr>
        <p:txBody>
          <a:bodyPr wrap="square" rtlCol="0">
            <a:spAutoFit/>
          </a:bodyPr>
          <a:lstStyle/>
          <a:p>
            <a:pPr algn="ctr"/>
            <a:r>
              <a:rPr lang="en-US" sz="2000" dirty="0"/>
              <a:t>Radiographs of roman coins using Digitome®</a:t>
            </a:r>
            <a:r>
              <a:rPr lang="en-US" sz="2000" b="1" dirty="0"/>
              <a:t> </a:t>
            </a:r>
            <a:r>
              <a:rPr lang="en-US" sz="2000" dirty="0"/>
              <a:t>volumetric technology and edge detection techniques</a:t>
            </a:r>
          </a:p>
        </p:txBody>
      </p:sp>
      <p:sp>
        <p:nvSpPr>
          <p:cNvPr id="6" name="TextBox 5"/>
          <p:cNvSpPr txBox="1"/>
          <p:nvPr/>
        </p:nvSpPr>
        <p:spPr>
          <a:xfrm>
            <a:off x="2057400" y="2971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51610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472" y="0"/>
            <a:ext cx="8543173" cy="738664"/>
          </a:xfrm>
          <a:prstGeom prst="rect">
            <a:avLst/>
          </a:prstGeom>
          <a:noFill/>
        </p:spPr>
        <p:txBody>
          <a:bodyPr wrap="none" rtlCol="0">
            <a:spAutoFit/>
          </a:bodyPr>
          <a:lstStyle/>
          <a:p>
            <a:r>
              <a:rPr lang="en-US" sz="2400" dirty="0"/>
              <a:t>Roman Bronze Sestertius of Nero, ca. 60 CE. Accession #: 1997.1.68</a:t>
            </a:r>
          </a:p>
          <a:p>
            <a:endParaRPr lang="en-US" dirty="0"/>
          </a:p>
        </p:txBody>
      </p:sp>
      <p:sp>
        <p:nvSpPr>
          <p:cNvPr id="5" name="TextBox 4"/>
          <p:cNvSpPr txBox="1"/>
          <p:nvPr/>
        </p:nvSpPr>
        <p:spPr>
          <a:xfrm>
            <a:off x="228600" y="1371600"/>
            <a:ext cx="1972720" cy="369332"/>
          </a:xfrm>
          <a:prstGeom prst="rect">
            <a:avLst/>
          </a:prstGeom>
          <a:noFill/>
        </p:spPr>
        <p:txBody>
          <a:bodyPr wrap="none" rtlCol="0">
            <a:spAutoFit/>
          </a:bodyPr>
          <a:lstStyle/>
          <a:p>
            <a:r>
              <a:rPr lang="en-US" dirty="0"/>
              <a:t>Photograph of coin</a:t>
            </a:r>
          </a:p>
        </p:txBody>
      </p:sp>
      <p:sp>
        <p:nvSpPr>
          <p:cNvPr id="6" name="TextBox 5"/>
          <p:cNvSpPr txBox="1"/>
          <p:nvPr/>
        </p:nvSpPr>
        <p:spPr>
          <a:xfrm>
            <a:off x="228601" y="2869031"/>
            <a:ext cx="2667000" cy="646331"/>
          </a:xfrm>
          <a:prstGeom prst="rect">
            <a:avLst/>
          </a:prstGeom>
          <a:noFill/>
        </p:spPr>
        <p:txBody>
          <a:bodyPr wrap="square" rtlCol="0">
            <a:spAutoFit/>
          </a:bodyPr>
          <a:lstStyle/>
          <a:p>
            <a:r>
              <a:rPr lang="en-US" dirty="0"/>
              <a:t>Radiograph from </a:t>
            </a:r>
            <a:r>
              <a:rPr lang="en-US" dirty="0" err="1"/>
              <a:t>Digitome</a:t>
            </a:r>
            <a:r>
              <a:rPr lang="en-US" dirty="0"/>
              <a:t>® scan of coin</a:t>
            </a:r>
          </a:p>
        </p:txBody>
      </p:sp>
      <p:sp>
        <p:nvSpPr>
          <p:cNvPr id="7" name="TextBox 6"/>
          <p:cNvSpPr txBox="1"/>
          <p:nvPr/>
        </p:nvSpPr>
        <p:spPr>
          <a:xfrm>
            <a:off x="228600" y="4724400"/>
            <a:ext cx="2819400" cy="1477328"/>
          </a:xfrm>
          <a:prstGeom prst="rect">
            <a:avLst/>
          </a:prstGeom>
          <a:noFill/>
        </p:spPr>
        <p:txBody>
          <a:bodyPr wrap="square" rtlCol="0">
            <a:spAutoFit/>
          </a:bodyPr>
          <a:lstStyle/>
          <a:p>
            <a:r>
              <a:rPr lang="en-US" dirty="0"/>
              <a:t>Radiograph from </a:t>
            </a:r>
            <a:r>
              <a:rPr lang="en-US" dirty="0" err="1"/>
              <a:t>Digitome</a:t>
            </a:r>
            <a:r>
              <a:rPr lang="en-US" dirty="0"/>
              <a:t>® scan of coin, after using edge detection technology and an extended depth of field plugin</a:t>
            </a:r>
          </a:p>
        </p:txBody>
      </p:sp>
      <p:pic>
        <p:nvPicPr>
          <p:cNvPr id="8" name="Picture 7">
            <a:extLst>
              <a:ext uri="{FF2B5EF4-FFF2-40B4-BE49-F238E27FC236}">
                <a16:creationId xmlns:a16="http://schemas.microsoft.com/office/drawing/2014/main" id="{E07E48A4-56C8-4B15-8932-0B089708CBF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9005203">
            <a:off x="6490508" y="2611084"/>
            <a:ext cx="1895416" cy="1782918"/>
          </a:xfrm>
          <a:prstGeom prst="rect">
            <a:avLst/>
          </a:prstGeom>
        </p:spPr>
      </p:pic>
      <p:pic>
        <p:nvPicPr>
          <p:cNvPr id="9" name="Picture 8">
            <a:extLst>
              <a:ext uri="{FF2B5EF4-FFF2-40B4-BE49-F238E27FC236}">
                <a16:creationId xmlns:a16="http://schemas.microsoft.com/office/drawing/2014/main" id="{E77D128B-0BBC-4E13-B56F-BE3C65C71E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667" t="6881" r="2828" b="1926"/>
          <a:stretch/>
        </p:blipFill>
        <p:spPr>
          <a:xfrm>
            <a:off x="6494624" y="786374"/>
            <a:ext cx="1801625" cy="1748375"/>
          </a:xfrm>
          <a:prstGeom prst="rect">
            <a:avLst/>
          </a:prstGeom>
        </p:spPr>
      </p:pic>
      <p:pic>
        <p:nvPicPr>
          <p:cNvPr id="10" name="Picture 9">
            <a:extLst>
              <a:ext uri="{FF2B5EF4-FFF2-40B4-BE49-F238E27FC236}">
                <a16:creationId xmlns:a16="http://schemas.microsoft.com/office/drawing/2014/main" id="{00BF17AA-DAAB-4D43-BE21-1DB52782BCD8}"/>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3693182" y="2683860"/>
            <a:ext cx="1895417" cy="1782919"/>
          </a:xfrm>
          <a:prstGeom prst="rect">
            <a:avLst/>
          </a:prstGeom>
        </p:spPr>
      </p:pic>
      <p:pic>
        <p:nvPicPr>
          <p:cNvPr id="11" name="Picture 10">
            <a:extLst>
              <a:ext uri="{FF2B5EF4-FFF2-40B4-BE49-F238E27FC236}">
                <a16:creationId xmlns:a16="http://schemas.microsoft.com/office/drawing/2014/main" id="{C59928C7-F7C5-4A06-BA43-A3111DDB10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6" t="4875" r="57730" b="3705"/>
          <a:stretch/>
        </p:blipFill>
        <p:spPr>
          <a:xfrm>
            <a:off x="3735197" y="782522"/>
            <a:ext cx="1853401" cy="175222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181" y="4572000"/>
            <a:ext cx="1895417" cy="1895417"/>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80776">
            <a:off x="6598212" y="4608073"/>
            <a:ext cx="1926408" cy="1926408"/>
          </a:xfrm>
          <a:prstGeom prst="rect">
            <a:avLst/>
          </a:prstGeom>
        </p:spPr>
      </p:pic>
    </p:spTree>
    <p:extLst>
      <p:ext uri="{BB962C8B-B14F-4D97-AF65-F5344CB8AC3E}">
        <p14:creationId xmlns:p14="http://schemas.microsoft.com/office/powerpoint/2010/main" val="1495911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1" y="609600"/>
            <a:ext cx="2209800" cy="2308324"/>
          </a:xfrm>
          <a:prstGeom prst="rect">
            <a:avLst/>
          </a:prstGeom>
          <a:noFill/>
        </p:spPr>
        <p:txBody>
          <a:bodyPr wrap="square" rtlCol="0">
            <a:spAutoFit/>
          </a:bodyPr>
          <a:lstStyle/>
          <a:p>
            <a:r>
              <a:rPr lang="en-US" dirty="0"/>
              <a:t>Scan through the coin. The tails side is upside down, but this allows the heads side, which has more interesting letters and features, to be upright.</a:t>
            </a:r>
          </a:p>
        </p:txBody>
      </p:sp>
      <p:pic>
        <p:nvPicPr>
          <p:cNvPr id="4" name="NeroCoin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1" y="0"/>
            <a:ext cx="6858000" cy="6858000"/>
          </a:xfrm>
          <a:prstGeom prst="rect">
            <a:avLst/>
          </a:prstGeom>
        </p:spPr>
      </p:pic>
    </p:spTree>
    <p:extLst>
      <p:ext uri="{BB962C8B-B14F-4D97-AF65-F5344CB8AC3E}">
        <p14:creationId xmlns:p14="http://schemas.microsoft.com/office/powerpoint/2010/main" val="4028896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530</Words>
  <Application>Microsoft Office PowerPoint</Application>
  <PresentationFormat>On-screen Show (4:3)</PresentationFormat>
  <Paragraphs>42</Paragraphs>
  <Slides>17</Slides>
  <Notes>0</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Davidson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 User</dc:creator>
  <cp:lastModifiedBy>Banu, L. Adriana - banula</cp:lastModifiedBy>
  <cp:revision>15</cp:revision>
  <dcterms:created xsi:type="dcterms:W3CDTF">2018-06-08T19:08:48Z</dcterms:created>
  <dcterms:modified xsi:type="dcterms:W3CDTF">2022-06-02T02:38:36Z</dcterms:modified>
</cp:coreProperties>
</file>