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sldIdLst>
    <p:sldId id="256" r:id="rId5"/>
    <p:sldId id="261" r:id="rId6"/>
    <p:sldId id="258"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4/9/2020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8344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3459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9102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23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4/9/2020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6032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97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495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7476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0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5276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4/9/2020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437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488553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59559-EF1B-4D1A-8DAB-00CFAFB4F02A}"/>
              </a:ext>
            </a:extLst>
          </p:cNvPr>
          <p:cNvPicPr>
            <a:picLocks noChangeAspect="1"/>
          </p:cNvPicPr>
          <p:nvPr/>
        </p:nvPicPr>
        <p:blipFill rotWithShape="1">
          <a:blip r:embed="rId4"/>
          <a:srcRect t="1299" b="14431"/>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D58B5B03-F558-411B-B23E-B65754A8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rgbClr val="87A5BE">
              <a:alpha val="40000"/>
            </a:srgb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0AFB457-CEF5-074B-BC6B-4E6060537329}"/>
              </a:ext>
            </a:extLst>
          </p:cNvPr>
          <p:cNvSpPr>
            <a:spLocks noGrp="1"/>
          </p:cNvSpPr>
          <p:nvPr>
            <p:ph type="ctrTitle"/>
          </p:nvPr>
        </p:nvSpPr>
        <p:spPr>
          <a:xfrm>
            <a:off x="1276055" y="2350017"/>
            <a:ext cx="4775075" cy="1630906"/>
          </a:xfrm>
        </p:spPr>
        <p:txBody>
          <a:bodyPr>
            <a:normAutofit fontScale="90000"/>
          </a:bodyPr>
          <a:lstStyle/>
          <a:p>
            <a:r>
              <a:rPr lang="en-US" sz="4400">
                <a:solidFill>
                  <a:schemeClr val="bg1"/>
                </a:solidFill>
                <a:latin typeface="Helvetica"/>
                <a:cs typeface="Aldhabi"/>
              </a:rPr>
              <a:t>pONTEM: MINIMUM VIABLE PRODUCT</a:t>
            </a:r>
          </a:p>
        </p:txBody>
      </p:sp>
      <p:sp>
        <p:nvSpPr>
          <p:cNvPr id="3" name="Subtitle 2">
            <a:extLst>
              <a:ext uri="{FF2B5EF4-FFF2-40B4-BE49-F238E27FC236}">
                <a16:creationId xmlns:a16="http://schemas.microsoft.com/office/drawing/2014/main" id="{C283D2D7-C42A-FC4E-82E5-7E8D5891F815}"/>
              </a:ext>
            </a:extLst>
          </p:cNvPr>
          <p:cNvSpPr>
            <a:spLocks noGrp="1"/>
          </p:cNvSpPr>
          <p:nvPr>
            <p:ph type="subTitle" idx="1"/>
          </p:nvPr>
        </p:nvSpPr>
        <p:spPr>
          <a:xfrm>
            <a:off x="1018478" y="3979814"/>
            <a:ext cx="5322426" cy="570388"/>
          </a:xfrm>
        </p:spPr>
        <p:txBody>
          <a:bodyPr vert="horz" lIns="91440" tIns="45720" rIns="91440" bIns="45720" rtlCol="0" anchor="t">
            <a:normAutofit fontScale="92500"/>
          </a:bodyPr>
          <a:lstStyle/>
          <a:p>
            <a:r>
              <a:rPr lang="en-US">
                <a:solidFill>
                  <a:schemeClr val="tx1"/>
                </a:solidFill>
                <a:latin typeface="Helvetica"/>
                <a:cs typeface="Helvetica"/>
              </a:rPr>
              <a:t>ALEXANDRA, EMILY, PARTH, AND SANTIAGO</a:t>
            </a:r>
          </a:p>
        </p:txBody>
      </p:sp>
      <p:sp>
        <p:nvSpPr>
          <p:cNvPr id="15" name="Oval 14">
            <a:extLst>
              <a:ext uri="{FF2B5EF4-FFF2-40B4-BE49-F238E27FC236}">
                <a16:creationId xmlns:a16="http://schemas.microsoft.com/office/drawing/2014/main" id="{E96F2174-E60F-47D9-9BF3-8B9E7EF54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5814" y="5852160"/>
            <a:ext cx="548640" cy="548640"/>
          </a:xfrm>
          <a:prstGeom prst="ellipse">
            <a:avLst/>
          </a:prstGeom>
          <a:solidFill>
            <a:srgbClr val="87A5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New Recording 2.m4a" descr="New Recording 2.m4a">
            <a:hlinkClick r:id="" action="ppaction://media"/>
            <a:extLst>
              <a:ext uri="{FF2B5EF4-FFF2-40B4-BE49-F238E27FC236}">
                <a16:creationId xmlns:a16="http://schemas.microsoft.com/office/drawing/2014/main" id="{2F7EF22D-4F18-3848-AF60-E50B8DB986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6941" y="5852160"/>
            <a:ext cx="570388" cy="570388"/>
          </a:xfrm>
          <a:prstGeom prst="rect">
            <a:avLst/>
          </a:prstGeom>
        </p:spPr>
      </p:pic>
    </p:spTree>
    <p:extLst>
      <p:ext uri="{BB962C8B-B14F-4D97-AF65-F5344CB8AC3E}">
        <p14:creationId xmlns:p14="http://schemas.microsoft.com/office/powerpoint/2010/main" val="38483404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F7AF-D90E-7F46-8449-AE859DCED7D3}"/>
              </a:ext>
            </a:extLst>
          </p:cNvPr>
          <p:cNvSpPr>
            <a:spLocks noGrp="1"/>
          </p:cNvSpPr>
          <p:nvPr>
            <p:ph type="title" idx="4294967295"/>
          </p:nvPr>
        </p:nvSpPr>
        <p:spPr>
          <a:xfrm>
            <a:off x="413543" y="273566"/>
            <a:ext cx="3313113" cy="977900"/>
          </a:xfrm>
        </p:spPr>
        <p:txBody>
          <a:bodyPr>
            <a:normAutofit/>
          </a:bodyPr>
          <a:lstStyle/>
          <a:p>
            <a:r>
              <a:rPr lang="en-US" sz="3200">
                <a:solidFill>
                  <a:schemeClr val="tx1"/>
                </a:solidFill>
                <a:latin typeface="Helvetica" pitchFamily="2" charset="0"/>
              </a:rPr>
              <a:t>INTRODUCTION</a:t>
            </a:r>
          </a:p>
        </p:txBody>
      </p:sp>
      <p:pic>
        <p:nvPicPr>
          <p:cNvPr id="6" name="Picture 5" descr="A group of people posing for the camera&#10;&#10;Description automatically generated">
            <a:extLst>
              <a:ext uri="{FF2B5EF4-FFF2-40B4-BE49-F238E27FC236}">
                <a16:creationId xmlns:a16="http://schemas.microsoft.com/office/drawing/2014/main" id="{9258DAA5-DEC5-E44E-87B3-9ED753FF85FA}"/>
              </a:ext>
            </a:extLst>
          </p:cNvPr>
          <p:cNvPicPr>
            <a:picLocks noChangeAspect="1"/>
          </p:cNvPicPr>
          <p:nvPr/>
        </p:nvPicPr>
        <p:blipFill>
          <a:blip r:embed="rId4"/>
          <a:stretch>
            <a:fillRect/>
          </a:stretch>
        </p:blipFill>
        <p:spPr>
          <a:xfrm>
            <a:off x="1543198" y="2933700"/>
            <a:ext cx="9105604" cy="3332743"/>
          </a:xfrm>
          <a:prstGeom prst="rect">
            <a:avLst/>
          </a:prstGeom>
        </p:spPr>
      </p:pic>
      <p:sp>
        <p:nvSpPr>
          <p:cNvPr id="7" name="TextBox 6">
            <a:extLst>
              <a:ext uri="{FF2B5EF4-FFF2-40B4-BE49-F238E27FC236}">
                <a16:creationId xmlns:a16="http://schemas.microsoft.com/office/drawing/2014/main" id="{2B0FF058-E5F8-3D4F-AD67-9783765B5A7C}"/>
              </a:ext>
            </a:extLst>
          </p:cNvPr>
          <p:cNvSpPr txBox="1"/>
          <p:nvPr/>
        </p:nvSpPr>
        <p:spPr>
          <a:xfrm>
            <a:off x="413543" y="1242536"/>
            <a:ext cx="11364914" cy="1754326"/>
          </a:xfrm>
          <a:prstGeom prst="rect">
            <a:avLst/>
          </a:prstGeom>
          <a:noFill/>
        </p:spPr>
        <p:txBody>
          <a:bodyPr wrap="square" rtlCol="0" anchor="t">
            <a:spAutoFit/>
          </a:bodyPr>
          <a:lstStyle/>
          <a:p>
            <a:pPr algn="just"/>
            <a:r>
              <a:rPr lang="en-US">
                <a:latin typeface="Helvetica"/>
                <a:cs typeface="Helvetica"/>
              </a:rPr>
              <a:t>Our soldiers in combat currently lack a recognition system for quick and accurate identification of lab equipment that may be weapons of mass destruction (WMD). At present, the Defense Threat Reduction Agency utilizes a mobile app equipped with Deep Learning Technology to process photographs of unknown laboratory equipment. Operational contexts and environmental factors, however, lower the accuracy of this process. Pontem's goal is to assist DTRA in creating a more efficient procedure to keep soldiers safe and informed.</a:t>
            </a:r>
          </a:p>
        </p:txBody>
      </p:sp>
      <p:pic>
        <p:nvPicPr>
          <p:cNvPr id="8" name="New Recording-1.m4a" descr="New Recording-1.m4a">
            <a:hlinkClick r:id="" action="ppaction://media"/>
            <a:extLst>
              <a:ext uri="{FF2B5EF4-FFF2-40B4-BE49-F238E27FC236}">
                <a16:creationId xmlns:a16="http://schemas.microsoft.com/office/drawing/2014/main" id="{22D4061D-60AC-1445-A409-3FA30ED3F4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1971" y="5615463"/>
            <a:ext cx="650979" cy="650979"/>
          </a:xfrm>
          <a:prstGeom prst="rect">
            <a:avLst/>
          </a:prstGeom>
        </p:spPr>
      </p:pic>
    </p:spTree>
    <p:extLst>
      <p:ext uri="{BB962C8B-B14F-4D97-AF65-F5344CB8AC3E}">
        <p14:creationId xmlns:p14="http://schemas.microsoft.com/office/powerpoint/2010/main" val="1049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A368-91AD-ED44-AB21-2C52A0F593AC}"/>
              </a:ext>
            </a:extLst>
          </p:cNvPr>
          <p:cNvSpPr>
            <a:spLocks noGrp="1"/>
          </p:cNvSpPr>
          <p:nvPr>
            <p:ph type="title"/>
          </p:nvPr>
        </p:nvSpPr>
        <p:spPr>
          <a:xfrm>
            <a:off x="423863" y="399706"/>
            <a:ext cx="4005263" cy="986181"/>
          </a:xfrm>
        </p:spPr>
        <p:txBody>
          <a:bodyPr/>
          <a:lstStyle/>
          <a:p>
            <a:r>
              <a:rPr lang="en-US">
                <a:solidFill>
                  <a:schemeClr val="tx1"/>
                </a:solidFill>
                <a:latin typeface="Helvetica" pitchFamily="2" charset="0"/>
              </a:rPr>
              <a:t>THE PROBLEM</a:t>
            </a:r>
          </a:p>
        </p:txBody>
      </p:sp>
      <p:sp>
        <p:nvSpPr>
          <p:cNvPr id="4" name="TextBox 3">
            <a:extLst>
              <a:ext uri="{FF2B5EF4-FFF2-40B4-BE49-F238E27FC236}">
                <a16:creationId xmlns:a16="http://schemas.microsoft.com/office/drawing/2014/main" id="{C433D985-C2E5-934A-B57C-5871BFE7F065}"/>
              </a:ext>
            </a:extLst>
          </p:cNvPr>
          <p:cNvSpPr txBox="1"/>
          <p:nvPr/>
        </p:nvSpPr>
        <p:spPr>
          <a:xfrm>
            <a:off x="588169" y="1100137"/>
            <a:ext cx="11015662" cy="1754326"/>
          </a:xfrm>
          <a:prstGeom prst="rect">
            <a:avLst/>
          </a:prstGeom>
          <a:noFill/>
        </p:spPr>
        <p:txBody>
          <a:bodyPr wrap="square" rtlCol="0" anchor="t">
            <a:spAutoFit/>
          </a:bodyPr>
          <a:lstStyle/>
          <a:p>
            <a:r>
              <a:rPr lang="en-US">
                <a:latin typeface="Helvetica" pitchFamily="2" charset="0"/>
              </a:rPr>
              <a:t>SUMMARY:</a:t>
            </a:r>
          </a:p>
          <a:p>
            <a:r>
              <a:rPr lang="en-US">
                <a:latin typeface="Helvetica"/>
                <a:cs typeface="Helvetica"/>
              </a:rPr>
              <a:t>- The most efficient solution involves bridging both the soldiers and the decision process </a:t>
            </a:r>
            <a:endParaRPr lang="en-US">
              <a:latin typeface="Helvetica" pitchFamily="2" charset="0"/>
              <a:cs typeface="Helvetica"/>
            </a:endParaRPr>
          </a:p>
          <a:p>
            <a:r>
              <a:rPr lang="en-US">
                <a:latin typeface="Helvetica"/>
                <a:cs typeface="Helvetica"/>
              </a:rPr>
              <a:t>- Need to get the identification process accuracy to ~90% </a:t>
            </a:r>
            <a:endParaRPr lang="en-US">
              <a:latin typeface="Helvetica" pitchFamily="2" charset="0"/>
              <a:cs typeface="Helvetica"/>
            </a:endParaRPr>
          </a:p>
          <a:p>
            <a:r>
              <a:rPr lang="en-US">
                <a:latin typeface="Helvetica"/>
                <a:cs typeface="Helvetica"/>
              </a:rPr>
              <a:t>- The user needs a more interactive role in the application of the given technology </a:t>
            </a:r>
            <a:endParaRPr lang="en-US">
              <a:latin typeface="Helvetica" pitchFamily="2" charset="0"/>
              <a:cs typeface="Helvetica"/>
            </a:endParaRPr>
          </a:p>
          <a:p>
            <a:r>
              <a:rPr lang="en-US">
                <a:latin typeface="Helvetica"/>
                <a:cs typeface="Helvetica"/>
              </a:rPr>
              <a:t>- Number of data sets currently available is not adequate </a:t>
            </a:r>
            <a:endParaRPr lang="en-US">
              <a:latin typeface="Helvetica" pitchFamily="2" charset="0"/>
              <a:cs typeface="Helvetica"/>
            </a:endParaRPr>
          </a:p>
          <a:p>
            <a:endParaRPr lang="en-US">
              <a:latin typeface="Helvetica" pitchFamily="2" charset="0"/>
              <a:cs typeface="Helvetica"/>
            </a:endParaRPr>
          </a:p>
        </p:txBody>
      </p:sp>
      <p:sp>
        <p:nvSpPr>
          <p:cNvPr id="6" name="TextBox 5">
            <a:extLst>
              <a:ext uri="{FF2B5EF4-FFF2-40B4-BE49-F238E27FC236}">
                <a16:creationId xmlns:a16="http://schemas.microsoft.com/office/drawing/2014/main" id="{3C16B190-B6B8-2E4F-ACDB-E5349C224D54}"/>
              </a:ext>
            </a:extLst>
          </p:cNvPr>
          <p:cNvSpPr txBox="1"/>
          <p:nvPr/>
        </p:nvSpPr>
        <p:spPr>
          <a:xfrm>
            <a:off x="6452613" y="2551020"/>
            <a:ext cx="4331494" cy="4570482"/>
          </a:xfrm>
          <a:prstGeom prst="rect">
            <a:avLst/>
          </a:prstGeom>
          <a:noFill/>
        </p:spPr>
        <p:txBody>
          <a:bodyPr wrap="square" rtlCol="0" anchor="t">
            <a:spAutoFit/>
          </a:bodyPr>
          <a:lstStyle/>
          <a:p>
            <a:r>
              <a:rPr lang="en-US" sz="1700">
                <a:latin typeface="Helvetica"/>
                <a:cs typeface="Helvetica"/>
              </a:rPr>
              <a:t>GAINS:</a:t>
            </a:r>
          </a:p>
          <a:p>
            <a:pPr marL="285750" indent="-285750">
              <a:buFont typeface="Wingdings"/>
              <a:buChar char="v"/>
            </a:pPr>
            <a:r>
              <a:rPr lang="en-US" sz="1700">
                <a:latin typeface="Helvetica"/>
                <a:ea typeface="+mn-lt"/>
                <a:cs typeface="+mn-lt"/>
              </a:rPr>
              <a:t>Get relevant and diverse data of equipment used to make WMD.</a:t>
            </a:r>
          </a:p>
          <a:p>
            <a:endParaRPr lang="en-US" sz="1700">
              <a:latin typeface="Helvetica" pitchFamily="2" charset="0"/>
              <a:cs typeface="Helvetica"/>
            </a:endParaRPr>
          </a:p>
          <a:p>
            <a:pPr marL="285750" indent="-285750">
              <a:buFont typeface="Wingdings"/>
              <a:buChar char="v"/>
            </a:pPr>
            <a:r>
              <a:rPr lang="en-US" sz="1700">
                <a:latin typeface="Helvetica"/>
                <a:ea typeface="+mn-lt"/>
                <a:cs typeface="+mn-lt"/>
              </a:rPr>
              <a:t>More accurate algorithm by improving the quality of the data obtained by the individuals.</a:t>
            </a:r>
          </a:p>
          <a:p>
            <a:endParaRPr lang="en-US" sz="1700">
              <a:latin typeface="Helvetica" pitchFamily="2" charset="0"/>
              <a:cs typeface="Helvetica"/>
            </a:endParaRPr>
          </a:p>
          <a:p>
            <a:pPr marL="285750" indent="-285750">
              <a:buFont typeface="Wingdings"/>
              <a:buChar char="v"/>
            </a:pPr>
            <a:r>
              <a:rPr lang="en-US" sz="1700">
                <a:latin typeface="Helvetica"/>
                <a:ea typeface="+mn-lt"/>
                <a:cs typeface="+mn-lt"/>
              </a:rPr>
              <a:t>Efficient and effective ways to identify WMD.</a:t>
            </a:r>
          </a:p>
          <a:p>
            <a:endParaRPr lang="en-US" sz="1700">
              <a:latin typeface="Helvetica" pitchFamily="2" charset="0"/>
              <a:cs typeface="Helvetica"/>
            </a:endParaRPr>
          </a:p>
          <a:p>
            <a:pPr marL="285750" indent="-285750">
              <a:buFont typeface="Wingdings"/>
              <a:buChar char="v"/>
            </a:pPr>
            <a:r>
              <a:rPr lang="en-US" sz="1700">
                <a:latin typeface="Helvetica"/>
                <a:ea typeface="+mn-lt"/>
                <a:cs typeface="+mn-lt"/>
              </a:rPr>
              <a:t>The individual will be more active on the process without having to be an expert.</a:t>
            </a:r>
            <a:endParaRPr lang="en-US" sz="1700">
              <a:latin typeface="Helvetica"/>
              <a:cs typeface="Helvetica"/>
            </a:endParaRPr>
          </a:p>
          <a:p>
            <a:endParaRPr lang="en-US" sz="1700">
              <a:latin typeface="Helvetica" pitchFamily="2" charset="0"/>
              <a:cs typeface="Helvetica"/>
            </a:endParaRPr>
          </a:p>
          <a:p>
            <a:pPr marL="285750" indent="-285750">
              <a:buFont typeface="Wingdings"/>
              <a:buChar char="v"/>
            </a:pPr>
            <a:r>
              <a:rPr lang="en-US" sz="1700">
                <a:latin typeface="Helvetica"/>
                <a:ea typeface="+mn-lt"/>
                <a:cs typeface="+mn-lt"/>
              </a:rPr>
              <a:t>Reduction costs.</a:t>
            </a:r>
          </a:p>
          <a:p>
            <a:endParaRPr lang="en-US">
              <a:latin typeface="Helvetica" pitchFamily="2" charset="0"/>
              <a:cs typeface="Helvetica"/>
            </a:endParaRPr>
          </a:p>
          <a:p>
            <a:endParaRPr lang="en-US">
              <a:latin typeface="Helvetica" pitchFamily="2" charset="0"/>
              <a:cs typeface="Helvetica"/>
            </a:endParaRPr>
          </a:p>
        </p:txBody>
      </p:sp>
      <p:sp>
        <p:nvSpPr>
          <p:cNvPr id="7" name="TextBox 6">
            <a:extLst>
              <a:ext uri="{FF2B5EF4-FFF2-40B4-BE49-F238E27FC236}">
                <a16:creationId xmlns:a16="http://schemas.microsoft.com/office/drawing/2014/main" id="{2172B4C4-D289-0642-A8C2-6222E19723B4}"/>
              </a:ext>
            </a:extLst>
          </p:cNvPr>
          <p:cNvSpPr txBox="1"/>
          <p:nvPr/>
        </p:nvSpPr>
        <p:spPr>
          <a:xfrm>
            <a:off x="960173" y="2661456"/>
            <a:ext cx="4013994" cy="4047262"/>
          </a:xfrm>
          <a:prstGeom prst="rect">
            <a:avLst/>
          </a:prstGeom>
          <a:noFill/>
        </p:spPr>
        <p:txBody>
          <a:bodyPr wrap="square" rtlCol="0" anchor="t">
            <a:spAutoFit/>
          </a:bodyPr>
          <a:lstStyle/>
          <a:p>
            <a:r>
              <a:rPr lang="en-US" sz="1700">
                <a:latin typeface="Helvetica"/>
                <a:cs typeface="Helvetica"/>
              </a:rPr>
              <a:t>PAINS:</a:t>
            </a:r>
          </a:p>
          <a:p>
            <a:pPr marL="285750" indent="-285750">
              <a:buFont typeface="Wingdings"/>
              <a:buChar char="v"/>
            </a:pPr>
            <a:r>
              <a:rPr lang="en-US" sz="1700">
                <a:latin typeface="Helvetica"/>
                <a:ea typeface="+mn-lt"/>
                <a:cs typeface="+mn-lt"/>
              </a:rPr>
              <a:t>Significant risk in a quick, effective way to identify Weapons of Mass Destruction </a:t>
            </a:r>
          </a:p>
          <a:p>
            <a:endParaRPr lang="en-US" sz="1700">
              <a:latin typeface="Helvetica"/>
              <a:cs typeface="Helvetica"/>
            </a:endParaRPr>
          </a:p>
          <a:p>
            <a:pPr marL="285750" indent="-285750">
              <a:buFont typeface="Wingdings"/>
              <a:buChar char="v"/>
            </a:pPr>
            <a:r>
              <a:rPr lang="en-US" sz="1700">
                <a:latin typeface="Helvetica"/>
                <a:ea typeface="+mn-lt"/>
                <a:cs typeface="+mn-lt"/>
              </a:rPr>
              <a:t>Current algorithm: 30-70% accuracy</a:t>
            </a:r>
            <a:endParaRPr lang="en-US" sz="1700">
              <a:latin typeface="Helvetica"/>
              <a:cs typeface="Helvetica"/>
            </a:endParaRPr>
          </a:p>
          <a:p>
            <a:endParaRPr lang="en-US" sz="1700">
              <a:latin typeface="Helvetica"/>
              <a:ea typeface="+mn-lt"/>
              <a:cs typeface="+mn-lt"/>
            </a:endParaRPr>
          </a:p>
          <a:p>
            <a:pPr marL="285750" indent="-285750">
              <a:buFont typeface="Wingdings"/>
              <a:buChar char="v"/>
            </a:pPr>
            <a:r>
              <a:rPr lang="en-US" sz="1700">
                <a:latin typeface="Helvetica"/>
                <a:ea typeface="+mn-lt"/>
                <a:cs typeface="+mn-lt"/>
              </a:rPr>
              <a:t>Lack of data and diversity in data</a:t>
            </a:r>
            <a:endParaRPr lang="en-US" sz="1700">
              <a:latin typeface="Helvetica"/>
              <a:cs typeface="Helvetica"/>
            </a:endParaRPr>
          </a:p>
          <a:p>
            <a:endParaRPr lang="en-US" sz="1700">
              <a:latin typeface="Helvetica"/>
              <a:cs typeface="Helvetica"/>
            </a:endParaRPr>
          </a:p>
          <a:p>
            <a:pPr marL="285750" indent="-285750">
              <a:buFont typeface="Wingdings"/>
              <a:buChar char="v"/>
            </a:pPr>
            <a:r>
              <a:rPr lang="en-US" sz="1700">
                <a:latin typeface="Helvetica"/>
                <a:ea typeface="+mn-lt"/>
                <a:cs typeface="+mn-lt"/>
              </a:rPr>
              <a:t>Clarity in images: connection or low quality</a:t>
            </a:r>
            <a:endParaRPr lang="en-US" sz="1700">
              <a:latin typeface="Helvetica"/>
              <a:cs typeface="Helvetica"/>
            </a:endParaRPr>
          </a:p>
          <a:p>
            <a:endParaRPr lang="en-US" sz="1700">
              <a:latin typeface="Helvetica"/>
              <a:ea typeface="+mn-lt"/>
              <a:cs typeface="Helvetica"/>
            </a:endParaRPr>
          </a:p>
          <a:p>
            <a:pPr marL="285750" indent="-285750">
              <a:buFont typeface="Wingdings"/>
              <a:buChar char="v"/>
            </a:pPr>
            <a:endParaRPr lang="en-US" sz="1700">
              <a:latin typeface="Helvetica" pitchFamily="2" charset="0"/>
              <a:cs typeface="Helvetica"/>
            </a:endParaRPr>
          </a:p>
          <a:p>
            <a:endParaRPr lang="en-US">
              <a:latin typeface="Helvetica" pitchFamily="2" charset="0"/>
              <a:cs typeface="Helvetica"/>
            </a:endParaRPr>
          </a:p>
          <a:p>
            <a:endParaRPr lang="en-US">
              <a:latin typeface="Helvetica" pitchFamily="2" charset="0"/>
              <a:cs typeface="Helvetica"/>
            </a:endParaRPr>
          </a:p>
        </p:txBody>
      </p:sp>
      <p:pic>
        <p:nvPicPr>
          <p:cNvPr id="5" name="New Recording 3.m4a" descr="New Recording 3.m4a">
            <a:hlinkClick r:id="" action="ppaction://media"/>
            <a:extLst>
              <a:ext uri="{FF2B5EF4-FFF2-40B4-BE49-F238E27FC236}">
                <a16:creationId xmlns:a16="http://schemas.microsoft.com/office/drawing/2014/main" id="{B19E955F-2245-F240-BE5A-1FF5E05645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8169" y="5588000"/>
            <a:ext cx="673100" cy="673100"/>
          </a:xfrm>
          <a:prstGeom prst="rect">
            <a:avLst/>
          </a:prstGeom>
        </p:spPr>
      </p:pic>
    </p:spTree>
    <p:extLst>
      <p:ext uri="{BB962C8B-B14F-4D97-AF65-F5344CB8AC3E}">
        <p14:creationId xmlns:p14="http://schemas.microsoft.com/office/powerpoint/2010/main" val="24763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6089-BCD5-FB4F-B2EA-A60793651F21}"/>
              </a:ext>
            </a:extLst>
          </p:cNvPr>
          <p:cNvSpPr>
            <a:spLocks noGrp="1"/>
          </p:cNvSpPr>
          <p:nvPr>
            <p:ph type="title"/>
          </p:nvPr>
        </p:nvSpPr>
        <p:spPr>
          <a:xfrm>
            <a:off x="1066800" y="642594"/>
            <a:ext cx="10058400" cy="532296"/>
          </a:xfrm>
        </p:spPr>
        <p:txBody>
          <a:bodyPr>
            <a:normAutofit fontScale="90000"/>
          </a:bodyPr>
          <a:lstStyle/>
          <a:p>
            <a:r>
              <a:rPr lang="en-US">
                <a:solidFill>
                  <a:schemeClr val="tx1"/>
                </a:solidFill>
                <a:latin typeface="Helvetica" pitchFamily="2" charset="0"/>
              </a:rPr>
              <a:t>MVP</a:t>
            </a:r>
          </a:p>
        </p:txBody>
      </p:sp>
      <p:sp>
        <p:nvSpPr>
          <p:cNvPr id="4" name="Text Placeholder 3">
            <a:extLst>
              <a:ext uri="{FF2B5EF4-FFF2-40B4-BE49-F238E27FC236}">
                <a16:creationId xmlns:a16="http://schemas.microsoft.com/office/drawing/2014/main" id="{DE6567FD-0F58-4347-9E53-44CCF76C11D6}"/>
              </a:ext>
            </a:extLst>
          </p:cNvPr>
          <p:cNvSpPr>
            <a:spLocks noGrp="1"/>
          </p:cNvSpPr>
          <p:nvPr>
            <p:ph type="body" idx="1"/>
          </p:nvPr>
        </p:nvSpPr>
        <p:spPr>
          <a:xfrm>
            <a:off x="1069848" y="1168769"/>
            <a:ext cx="4663440" cy="1821732"/>
          </a:xfrm>
        </p:spPr>
        <p:txBody>
          <a:bodyPr>
            <a:normAutofit/>
          </a:bodyPr>
          <a:lstStyle/>
          <a:p>
            <a:pPr marL="342900" indent="-342900">
              <a:buFont typeface="Arial" pitchFamily="18" charset="0"/>
              <a:buChar char="•"/>
            </a:pPr>
            <a:r>
              <a:rPr lang="en-US" sz="2400" dirty="0">
                <a:latin typeface="Abadi"/>
                <a:ea typeface="+mn-lt"/>
                <a:cs typeface="+mn-lt"/>
              </a:rPr>
              <a:t>Data acquisition system</a:t>
            </a:r>
            <a:endParaRPr lang="en-US" dirty="0"/>
          </a:p>
          <a:p>
            <a:pPr marL="342900" indent="-342900">
              <a:buFont typeface="Arial" pitchFamily="18" charset="0"/>
              <a:buChar char="•"/>
            </a:pPr>
            <a:r>
              <a:rPr lang="en-US" sz="2400" dirty="0">
                <a:latin typeface="Abadi"/>
              </a:rPr>
              <a:t>Modified algorithm </a:t>
            </a:r>
          </a:p>
          <a:p>
            <a:endParaRPr lang="en-US" sz="2400">
              <a:latin typeface="Abadi"/>
            </a:endParaRPr>
          </a:p>
        </p:txBody>
      </p:sp>
      <p:pic>
        <p:nvPicPr>
          <p:cNvPr id="3" name="Picture 7" descr="A screenshot of a cell phone&#10;&#10;Description generated with very high confidence">
            <a:extLst>
              <a:ext uri="{FF2B5EF4-FFF2-40B4-BE49-F238E27FC236}">
                <a16:creationId xmlns:a16="http://schemas.microsoft.com/office/drawing/2014/main" id="{94E99129-967E-4360-A901-BF59FF0A7853}"/>
              </a:ext>
            </a:extLst>
          </p:cNvPr>
          <p:cNvPicPr>
            <a:picLocks noChangeAspect="1"/>
          </p:cNvPicPr>
          <p:nvPr/>
        </p:nvPicPr>
        <p:blipFill>
          <a:blip r:embed="rId4"/>
          <a:stretch>
            <a:fillRect/>
          </a:stretch>
        </p:blipFill>
        <p:spPr>
          <a:xfrm>
            <a:off x="403067" y="3502405"/>
            <a:ext cx="11415662" cy="2902233"/>
          </a:xfrm>
          <a:prstGeom prst="rect">
            <a:avLst/>
          </a:prstGeom>
        </p:spPr>
      </p:pic>
      <p:pic>
        <p:nvPicPr>
          <p:cNvPr id="5" name="MVP">
            <a:hlinkClick r:id="" action="ppaction://media"/>
            <a:extLst>
              <a:ext uri="{FF2B5EF4-FFF2-40B4-BE49-F238E27FC236}">
                <a16:creationId xmlns:a16="http://schemas.microsoft.com/office/drawing/2014/main" id="{94D95186-4F94-4F83-A115-50EEA377AF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86460" y="1048157"/>
            <a:ext cx="609600" cy="609600"/>
          </a:xfrm>
          <a:prstGeom prst="rect">
            <a:avLst/>
          </a:prstGeom>
        </p:spPr>
      </p:pic>
    </p:spTree>
    <p:extLst>
      <p:ext uri="{BB962C8B-B14F-4D97-AF65-F5344CB8AC3E}">
        <p14:creationId xmlns:p14="http://schemas.microsoft.com/office/powerpoint/2010/main" val="37755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hand holding a cellphone&#10;&#10;Description generated with very high confidence">
            <a:extLst>
              <a:ext uri="{FF2B5EF4-FFF2-40B4-BE49-F238E27FC236}">
                <a16:creationId xmlns:a16="http://schemas.microsoft.com/office/drawing/2014/main" id="{884BB50C-B84A-4635-8A5B-B1F5EB0DCE7D}"/>
              </a:ext>
            </a:extLst>
          </p:cNvPr>
          <p:cNvPicPr>
            <a:picLocks noChangeAspect="1"/>
          </p:cNvPicPr>
          <p:nvPr/>
        </p:nvPicPr>
        <p:blipFill>
          <a:blip r:embed="rId4"/>
          <a:stretch>
            <a:fillRect/>
          </a:stretch>
        </p:blipFill>
        <p:spPr>
          <a:xfrm>
            <a:off x="428487" y="402954"/>
            <a:ext cx="4300954" cy="5358435"/>
          </a:xfrm>
          <a:prstGeom prst="rect">
            <a:avLst/>
          </a:prstGeom>
        </p:spPr>
      </p:pic>
      <p:pic>
        <p:nvPicPr>
          <p:cNvPr id="7" name="Picture 7" descr="A picture containing monitor, screen, television, control&#10;&#10;Description generated with very high confidence">
            <a:extLst>
              <a:ext uri="{FF2B5EF4-FFF2-40B4-BE49-F238E27FC236}">
                <a16:creationId xmlns:a16="http://schemas.microsoft.com/office/drawing/2014/main" id="{979AFA9E-0C4F-4DE3-AFF5-B5C0E79B8976}"/>
              </a:ext>
            </a:extLst>
          </p:cNvPr>
          <p:cNvPicPr>
            <a:picLocks noChangeAspect="1"/>
          </p:cNvPicPr>
          <p:nvPr/>
        </p:nvPicPr>
        <p:blipFill>
          <a:blip r:embed="rId5"/>
          <a:stretch>
            <a:fillRect/>
          </a:stretch>
        </p:blipFill>
        <p:spPr>
          <a:xfrm>
            <a:off x="3558793" y="398091"/>
            <a:ext cx="8222014" cy="5328571"/>
          </a:xfrm>
          <a:prstGeom prst="rect">
            <a:avLst/>
          </a:prstGeom>
        </p:spPr>
      </p:pic>
      <p:pic>
        <p:nvPicPr>
          <p:cNvPr id="2" name="MVP2">
            <a:hlinkClick r:id="" action="ppaction://media"/>
            <a:extLst>
              <a:ext uri="{FF2B5EF4-FFF2-40B4-BE49-F238E27FC236}">
                <a16:creationId xmlns:a16="http://schemas.microsoft.com/office/drawing/2014/main" id="{527689CA-EF09-4111-B267-BDF30D63CB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76800" y="682083"/>
            <a:ext cx="609600" cy="609600"/>
          </a:xfrm>
          <a:prstGeom prst="rect">
            <a:avLst/>
          </a:prstGeom>
        </p:spPr>
      </p:pic>
    </p:spTree>
    <p:extLst>
      <p:ext uri="{BB962C8B-B14F-4D97-AF65-F5344CB8AC3E}">
        <p14:creationId xmlns:p14="http://schemas.microsoft.com/office/powerpoint/2010/main" val="359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2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243341"/>
      </a:dk2>
      <a:lt2>
        <a:srgbClr val="E8E5E2"/>
      </a:lt2>
      <a:accent1>
        <a:srgbClr val="87A5BE"/>
      </a:accent1>
      <a:accent2>
        <a:srgbClr val="77ABAE"/>
      </a:accent2>
      <a:accent3>
        <a:srgbClr val="81AA9B"/>
      </a:accent3>
      <a:accent4>
        <a:srgbClr val="77AF84"/>
      </a:accent4>
      <a:accent5>
        <a:srgbClr val="89AA81"/>
      </a:accent5>
      <a:accent6>
        <a:srgbClr val="94A873"/>
      </a:accent6>
      <a:hlink>
        <a:srgbClr val="A07C5D"/>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18AE186118B45ACA53E375BD5F117" ma:contentTypeVersion="6" ma:contentTypeDescription="Create a new document." ma:contentTypeScope="" ma:versionID="7f850e41fcfca1f47811ced4fa8b7712">
  <xsd:schema xmlns:xsd="http://www.w3.org/2001/XMLSchema" xmlns:xs="http://www.w3.org/2001/XMLSchema" xmlns:p="http://schemas.microsoft.com/office/2006/metadata/properties" xmlns:ns3="35e8794b-a3aa-4b76-a8f8-e146fd8cfb6b" xmlns:ns4="5f858c94-fd5e-4712-b35a-988da785a4ad" targetNamespace="http://schemas.microsoft.com/office/2006/metadata/properties" ma:root="true" ma:fieldsID="c638df25d8c92825b3a97cccfa8197bd" ns3:_="" ns4:_="">
    <xsd:import namespace="35e8794b-a3aa-4b76-a8f8-e146fd8cfb6b"/>
    <xsd:import namespace="5f858c94-fd5e-4712-b35a-988da785a4a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8794b-a3aa-4b76-a8f8-e146fd8cfb6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858c94-fd5e-4712-b35a-988da785a4a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8DBB5-68C7-4D3F-87BD-94100ADE1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8794b-a3aa-4b76-a8f8-e146fd8cfb6b"/>
    <ds:schemaRef ds:uri="5f858c94-fd5e-4712-b35a-988da785a4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7E8E7B-4FFE-426F-AB8D-D58166BDA8B6}">
  <ds:schemaRefs>
    <ds:schemaRef ds:uri="http://schemas.microsoft.com/sharepoint/v3/contenttype/forms"/>
  </ds:schemaRefs>
</ds:datastoreItem>
</file>

<file path=customXml/itemProps3.xml><?xml version="1.0" encoding="utf-8"?>
<ds:datastoreItem xmlns:ds="http://schemas.openxmlformats.org/officeDocument/2006/customXml" ds:itemID="{33DADFBF-98BA-469F-B7C2-B6960E75286F}">
  <ds:schemaRef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35e8794b-a3aa-4b76-a8f8-e146fd8cfb6b"/>
    <ds:schemaRef ds:uri="5f858c94-fd5e-4712-b35a-988da785a4ad"/>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14</TotalTime>
  <Words>254</Words>
  <Application>Microsoft Office PowerPoint</Application>
  <PresentationFormat>Widescreen</PresentationFormat>
  <Paragraphs>33</Paragraphs>
  <Slides>5</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Abadi</vt:lpstr>
      <vt:lpstr>Arial</vt:lpstr>
      <vt:lpstr>Garamond</vt:lpstr>
      <vt:lpstr>Helvetica</vt:lpstr>
      <vt:lpstr>Selawik Light</vt:lpstr>
      <vt:lpstr>Speak Pro</vt:lpstr>
      <vt:lpstr>Wingdings</vt:lpstr>
      <vt:lpstr>SavonVTI</vt:lpstr>
      <vt:lpstr>pONTEM: MINIMUM VIABLE PRODUCT</vt:lpstr>
      <vt:lpstr>INTRODUCTION</vt:lpstr>
      <vt:lpstr>THE PROBLEM</vt:lpstr>
      <vt:lpstr>MVP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pONTEM: MINIMUM VIABLE PRODUCT</dc:title>
  <dc:creator>Benc, Alexandra S - bencas</dc:creator>
  <cp:lastModifiedBy>Patel, Parth Arvindbhai - patel2pa</cp:lastModifiedBy>
  <cp:revision>53</cp:revision>
  <dcterms:created xsi:type="dcterms:W3CDTF">2020-04-08T22:27:05Z</dcterms:created>
  <dcterms:modified xsi:type="dcterms:W3CDTF">2020-04-09T16:13:25Z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0x0101004CF18AE186118B45ACA53E375BD5F117</vt:lpwstr>
  </property>
</Properties>
</file>