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8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1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8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6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B42B8-DCA3-4BC1-A25A-C6A6328B690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EDBA-9D6F-4E0C-8EEC-2F5002CE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acobinmag.com/2016/12/trump-hitler-germany-fascism-weimar-democracy/" TargetMode="External"/><Relationship Id="rId3" Type="http://schemas.openxmlformats.org/officeDocument/2006/relationships/hyperlink" Target="https://exchange.jmu.edu/owa/redir.aspx?C=yDB67wDFGhOngvsgYWOiAEWH5qDGDFGXLg7M42F4DOCr_UrSVVPUCA..&amp;URL=http://www.slate.com/articles/news_and_politics/interrogation/2017/02/historian_richard_evans_says_trump_s_america_isn_t_exactly_like_the_third.html" TargetMode="External"/><Relationship Id="rId7" Type="http://schemas.openxmlformats.org/officeDocument/2006/relationships/hyperlink" Target="https://www.theguardian.com/commentisfree/2016/nov/07/donald-trump-nigel-farage-fascists-intolerance" TargetMode="External"/><Relationship Id="rId2" Type="http://schemas.openxmlformats.org/officeDocument/2006/relationships/hyperlink" Target="http://www.slate.com/articles/news_and_politics/history/2016/11/his_election_that_november_came_as_a_surpris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xchange.jmu.edu/owa/redir.aspx?C=xNn7FRn123zyCt7JKeOndye_RQ7ZLBx-ZJKwF4sRaK-FtbuVm1LUCA..&amp;URL=http://www.newyorker.com/books/page-turner/when-its-too-late-to-stop-fascism-according-to-stefan-zweig" TargetMode="External"/><Relationship Id="rId11" Type="http://schemas.openxmlformats.org/officeDocument/2006/relationships/hyperlink" Target="https://exchange.jmu.edu/owa/redir.aspx?C=M0JJoephOd-Q8AoGQqqGkLxM17YTgE69puUYdJRq73iE1aQOnFLUCA..&amp;URL=https://urldefense.proofpoint.com/v2/url?u%3dhttps-3A__www.nytimes.com_2017_02_10_world_europe_bannon-2Dvatican-2Djulius-2Devola-2Dfascism.html-3F-5Fr-3D0%26d%3dDwMFaQ%26c%3deLbWYnpnzycBCgmb7vCI4uqNEB9RSjOdn_5nBEmmeq0%26r%3dHBKF_VPSEEY1TFlWLgPk5A%26m%3dggTxJvklyjKElAJoyW4vlFyPPZF_zpR01Tl_Z8tH7Sw%26s%3dahO_e-ViL2LzFr2-ekqTt2f8zUXHaOk_g2glvlyRZ6E%26e%3d" TargetMode="External"/><Relationship Id="rId5" Type="http://schemas.openxmlformats.org/officeDocument/2006/relationships/hyperlink" Target="https://www.washingtonpost.com/posteverything/wp/2017/02/07/what-american-liberals-can-learn-from-the-anti-nazi-resistance/?hpid=hp_hp-cards_hp-posteverything:homepage/card&amp;utm_term=.5a668fcf1542" TargetMode="External"/><Relationship Id="rId10" Type="http://schemas.openxmlformats.org/officeDocument/2006/relationships/hyperlink" Target="https://newrepublic.com/article/139003/defense-doomsaying" TargetMode="External"/><Relationship Id="rId4" Type="http://schemas.openxmlformats.org/officeDocument/2006/relationships/hyperlink" Target="http://www.independent.co.uk/news/world/americas/donald-trump-jewish-scholars-holocaust-history-anti-semitic-hate-crimes-discrimination-a7423361.html" TargetMode="External"/><Relationship Id="rId9" Type="http://schemas.openxmlformats.org/officeDocument/2006/relationships/hyperlink" Target="http://sydneyreviewofbooks.com/the-vanquished-why-the-first-world-war-failed-to-en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8852" y="914400"/>
            <a:ext cx="7162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cap="small" dirty="0"/>
              <a:t>Democracy in Peril?</a:t>
            </a:r>
            <a:r>
              <a:rPr lang="en-US" b="1" cap="small" dirty="0"/>
              <a:t/>
            </a:r>
            <a:br>
              <a:rPr lang="en-US" b="1" cap="small" dirty="0"/>
            </a:br>
            <a:r>
              <a:rPr lang="en-US" dirty="0" smtClean="0"/>
              <a:t>A </a:t>
            </a:r>
            <a:r>
              <a:rPr lang="en-US" dirty="0"/>
              <a:t>new forum for presentations and open discussions about current politics</a:t>
            </a:r>
          </a:p>
          <a:p>
            <a:pPr algn="ctr"/>
            <a:r>
              <a:rPr lang="en-US" dirty="0"/>
              <a:t>   </a:t>
            </a:r>
            <a:r>
              <a:rPr lang="en-US" sz="1200" dirty="0"/>
              <a:t>Sponsored by the History Department, the Gandhi Center, and the Office of Faculty Access and Inclusion</a:t>
            </a:r>
          </a:p>
          <a:p>
            <a:pPr algn="ctr"/>
            <a:r>
              <a:rPr lang="en-US" dirty="0"/>
              <a:t> </a:t>
            </a:r>
            <a:endParaRPr lang="en-US" dirty="0" smtClean="0"/>
          </a:p>
          <a:p>
            <a:pPr algn="ctr"/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u="sng" dirty="0"/>
              <a:t>First Session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Is America Today like Germany in 1933? </a:t>
            </a:r>
          </a:p>
        </p:txBody>
      </p:sp>
    </p:spTree>
    <p:extLst>
      <p:ext uri="{BB962C8B-B14F-4D97-AF65-F5344CB8AC3E}">
        <p14:creationId xmlns:p14="http://schemas.microsoft.com/office/powerpoint/2010/main" val="36165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80"/>
            <a:ext cx="8534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u="sng" dirty="0" smtClean="0"/>
          </a:p>
          <a:p>
            <a:r>
              <a:rPr lang="en-US" sz="1400" u="sng" dirty="0" smtClean="0"/>
              <a:t>Making the Nazi Analogy</a:t>
            </a:r>
          </a:p>
          <a:p>
            <a:pPr marL="230188" indent="-114300"/>
            <a:r>
              <a:rPr lang="en-US" sz="1400" dirty="0" smtClean="0"/>
              <a:t>Timothy </a:t>
            </a:r>
            <a:r>
              <a:rPr lang="en-US" sz="1400" dirty="0"/>
              <a:t>Snyder, “Him”   </a:t>
            </a:r>
            <a:r>
              <a:rPr lang="en-US" sz="1400" u="sng" dirty="0">
                <a:hlinkClick r:id="rId2"/>
              </a:rPr>
              <a:t>http://www.slate.com/articles/news_and_politics/history/2016/11/his_election_that_november_came_as_a_surprise.html</a:t>
            </a:r>
            <a:endParaRPr lang="en-US" sz="1400" dirty="0"/>
          </a:p>
          <a:p>
            <a:pPr marL="230188" indent="-114300"/>
            <a:r>
              <a:rPr lang="en-US" sz="1400" dirty="0"/>
              <a:t>Richard Evans, Isaac </a:t>
            </a:r>
            <a:r>
              <a:rPr lang="en-US" sz="1400" dirty="0" err="1"/>
              <a:t>Chotiner</a:t>
            </a:r>
            <a:r>
              <a:rPr lang="en-US" sz="1400" dirty="0"/>
              <a:t>, “Too Close for Comfort”: </a:t>
            </a:r>
            <a:r>
              <a:rPr lang="en-US" sz="1400" dirty="0">
                <a:hlinkClick r:id="rId3"/>
              </a:rPr>
              <a:t>http://www.slate.com/articles/news_and_politics/interrogation/2017/02/historian_richard_evans_says_trump_s_america_isn_t_exactly_like_the_third.html</a:t>
            </a:r>
            <a:endParaRPr lang="en-US" sz="1400" dirty="0"/>
          </a:p>
          <a:p>
            <a:pPr marL="230188" indent="-114300"/>
            <a:r>
              <a:rPr lang="en-US" sz="1400" dirty="0" smtClean="0"/>
              <a:t>May </a:t>
            </a:r>
            <a:r>
              <a:rPr lang="en-US" sz="1400" dirty="0"/>
              <a:t>Bulman, “Hundreds of Jewish Scholars of Holocaust History… Donald Trump”  </a:t>
            </a:r>
            <a:r>
              <a:rPr lang="en-US" sz="1400" u="sng" dirty="0">
                <a:hlinkClick r:id="rId4"/>
              </a:rPr>
              <a:t>http://www.independent.co.uk/news/world/americas/donald-trump-jewish-scholars-holocaust-history-anti-semitic-hate-crimes-discrimination-a7423361.html</a:t>
            </a:r>
            <a:endParaRPr lang="en-US" sz="1400" dirty="0"/>
          </a:p>
          <a:p>
            <a:pPr marL="230188" indent="-114300"/>
            <a:r>
              <a:rPr lang="en-US" sz="1400" u="sng" dirty="0" smtClean="0"/>
              <a:t>Noah </a:t>
            </a:r>
            <a:r>
              <a:rPr lang="en-US" sz="1400" u="sng" dirty="0" err="1" smtClean="0"/>
              <a:t>Strote</a:t>
            </a:r>
            <a:r>
              <a:rPr lang="en-US" sz="1400" u="sng" dirty="0" smtClean="0"/>
              <a:t>, “What American Liberals Can Learn from the Anti-Nazi Resistance”: </a:t>
            </a:r>
            <a:r>
              <a:rPr lang="en-US" sz="1400" dirty="0" smtClean="0">
                <a:hlinkClick r:id="rId5"/>
              </a:rPr>
              <a:t>https://www.washingtonpost.com/posteverything/wp/2017/02/07/what-american-liberals-can-learn-from-the-anti-nazi-resistance/?hpid=hp_hp-cards_hp-posteverything%3Ahomepage%2Fcard&amp;utm_term=.5a668fcf1542</a:t>
            </a:r>
            <a:endParaRPr lang="en-US" sz="1400" dirty="0" smtClean="0"/>
          </a:p>
          <a:p>
            <a:pPr marL="230188" indent="-114300"/>
            <a:r>
              <a:rPr lang="en-US" sz="1400" dirty="0" smtClean="0"/>
              <a:t>George </a:t>
            </a:r>
            <a:r>
              <a:rPr lang="en-US" sz="1400" dirty="0" err="1" smtClean="0"/>
              <a:t>Prochnik</a:t>
            </a:r>
            <a:r>
              <a:rPr lang="en-US" sz="1400" dirty="0" smtClean="0"/>
              <a:t>, “When It’s Too Late to Stop Fascism”: </a:t>
            </a:r>
            <a:r>
              <a:rPr lang="en-US" sz="1400" dirty="0" smtClean="0">
                <a:hlinkClick r:id="rId6"/>
              </a:rPr>
              <a:t>http://www.newyorker.com/books/page-turner/when-its-too-late-to-stop-fascism-according-to-stefan-zweig</a:t>
            </a:r>
            <a:endParaRPr lang="en-US" sz="1400" u="sng" dirty="0" smtClean="0"/>
          </a:p>
          <a:p>
            <a:endParaRPr lang="en-US" sz="1400" dirty="0" smtClean="0"/>
          </a:p>
          <a:p>
            <a:r>
              <a:rPr lang="en-US" sz="1400" u="sng" dirty="0" smtClean="0"/>
              <a:t>Questioning the Nazi Analogy</a:t>
            </a:r>
            <a:endParaRPr lang="en-US" sz="1400" u="sng" dirty="0"/>
          </a:p>
          <a:p>
            <a:pPr marL="230188" indent="-114300"/>
            <a:r>
              <a:rPr lang="en-US" sz="1400" dirty="0" smtClean="0"/>
              <a:t>Kevin </a:t>
            </a:r>
            <a:r>
              <a:rPr lang="en-US" sz="1400" dirty="0"/>
              <a:t>Passmore, “Are Farage and Trump Really Fascists?”   </a:t>
            </a:r>
            <a:r>
              <a:rPr lang="en-US" sz="1400" u="sng" dirty="0">
                <a:hlinkClick r:id="rId7"/>
              </a:rPr>
              <a:t>https://www.theguardian.com/commentisfree/2016/nov/07/donald-trump-nigel-farage-fascists-intolerance</a:t>
            </a:r>
            <a:endParaRPr lang="en-US" sz="1400" dirty="0"/>
          </a:p>
          <a:p>
            <a:pPr marL="230188" indent="-114300"/>
            <a:r>
              <a:rPr lang="en-US" sz="1400" dirty="0"/>
              <a:t>Daniel </a:t>
            </a:r>
            <a:r>
              <a:rPr lang="en-US" sz="1400" dirty="0" err="1"/>
              <a:t>Bessner</a:t>
            </a:r>
            <a:r>
              <a:rPr lang="en-US" sz="1400" dirty="0"/>
              <a:t> &amp; Udi Greenberg, “The Weimar Analogy”   </a:t>
            </a:r>
            <a:r>
              <a:rPr lang="en-US" sz="1400" u="sng" dirty="0">
                <a:hlinkClick r:id="rId8"/>
              </a:rPr>
              <a:t>https://www.jacobinmag.com/2016/12/trump-hitler-germany-fascism-weimar-democracy</a:t>
            </a:r>
            <a:r>
              <a:rPr lang="en-US" sz="1400" u="sng" dirty="0" smtClean="0">
                <a:hlinkClick r:id="rId8"/>
              </a:rPr>
              <a:t>/</a:t>
            </a:r>
            <a:endParaRPr lang="en-US" sz="1400" u="sng" dirty="0" smtClean="0"/>
          </a:p>
          <a:p>
            <a:pPr marL="230188" indent="-114300"/>
            <a:r>
              <a:rPr lang="en-US" sz="1400" dirty="0" smtClean="0"/>
              <a:t>A. Dirk Moses, “The Long First World War”: </a:t>
            </a:r>
            <a:r>
              <a:rPr lang="en-US" sz="1400" dirty="0" smtClean="0">
                <a:hlinkClick r:id="rId9"/>
              </a:rPr>
              <a:t>http://sydneyreviewofbooks.com/the-vanquished-why-the-first-world-war-failed-to-end/</a:t>
            </a:r>
            <a:endParaRPr lang="en-US" sz="1400" dirty="0" smtClean="0"/>
          </a:p>
          <a:p>
            <a:pPr marL="230188" indent="-114300"/>
            <a:endParaRPr lang="en-US" sz="1400" u="sng" dirty="0"/>
          </a:p>
          <a:p>
            <a:r>
              <a:rPr lang="en-US" sz="1400" u="sng" dirty="0" smtClean="0"/>
              <a:t>Defending the Analogy </a:t>
            </a:r>
          </a:p>
          <a:p>
            <a:pPr marL="230188" indent="-114300"/>
            <a:r>
              <a:rPr lang="en-US" sz="1400" dirty="0" smtClean="0"/>
              <a:t>Graham </a:t>
            </a:r>
            <a:r>
              <a:rPr lang="en-US" sz="1400" dirty="0" err="1" smtClean="0"/>
              <a:t>Vyse</a:t>
            </a:r>
            <a:r>
              <a:rPr lang="en-US" sz="1400" dirty="0" smtClean="0"/>
              <a:t>, “In Defense of </a:t>
            </a:r>
            <a:r>
              <a:rPr lang="en-US" sz="1400" dirty="0" err="1" smtClean="0"/>
              <a:t>Doomsaying</a:t>
            </a:r>
            <a:r>
              <a:rPr lang="en-US" sz="1400" dirty="0" smtClean="0"/>
              <a:t>”  </a:t>
            </a:r>
            <a:r>
              <a:rPr lang="en-US" sz="1400" u="sng" dirty="0" smtClean="0">
                <a:hlinkClick r:id="rId10"/>
              </a:rPr>
              <a:t>https://newrepublic.com/article/139003/defense-doomsaying</a:t>
            </a:r>
            <a:endParaRPr lang="en-US" sz="1400" u="sng" dirty="0" smtClean="0"/>
          </a:p>
          <a:p>
            <a:endParaRPr lang="en-US" sz="1400" u="sng" dirty="0" smtClean="0"/>
          </a:p>
          <a:p>
            <a:r>
              <a:rPr lang="en-US" sz="1400" u="sng" dirty="0" smtClean="0"/>
              <a:t>What Is Steve Bannon Thinking</a:t>
            </a:r>
          </a:p>
          <a:p>
            <a:pPr marL="230188" indent="-114300"/>
            <a:r>
              <a:rPr lang="en-US" sz="1400" dirty="0" smtClean="0"/>
              <a:t>Jason Horowitz, “Steve Bannon Cited Italian Thinker who Inspired Fascists”: </a:t>
            </a:r>
            <a:r>
              <a:rPr lang="en-US" sz="1400" dirty="0" smtClean="0">
                <a:hlinkClick r:id="rId11"/>
              </a:rPr>
              <a:t>https://www.nytimes.com/2017/02/10/world/europe/bannon-vatican-julius-evola-fascism.html?_r=0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430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as Analogy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History as Possibility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History as 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6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History as Analogy  History as Possibility  History as Warning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Desktop Services</cp:lastModifiedBy>
  <cp:revision>9</cp:revision>
  <dcterms:created xsi:type="dcterms:W3CDTF">2017-02-11T16:29:19Z</dcterms:created>
  <dcterms:modified xsi:type="dcterms:W3CDTF">2017-02-13T17:43:52Z</dcterms:modified>
</cp:coreProperties>
</file>