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6" r:id="rId2"/>
    <p:sldId id="278" r:id="rId3"/>
    <p:sldId id="277" r:id="rId4"/>
    <p:sldId id="258" r:id="rId5"/>
    <p:sldId id="259" r:id="rId6"/>
    <p:sldId id="279" r:id="rId7"/>
    <p:sldId id="260" r:id="rId8"/>
    <p:sldId id="272" r:id="rId9"/>
    <p:sldId id="263" r:id="rId10"/>
    <p:sldId id="274" r:id="rId11"/>
    <p:sldId id="264" r:id="rId12"/>
    <p:sldId id="270" r:id="rId13"/>
    <p:sldId id="271" r:id="rId14"/>
    <p:sldId id="281" r:id="rId15"/>
    <p:sldId id="282" r:id="rId16"/>
    <p:sldId id="283" r:id="rId17"/>
    <p:sldId id="288" r:id="rId18"/>
    <p:sldId id="289" r:id="rId19"/>
    <p:sldId id="266" r:id="rId20"/>
    <p:sldId id="284" r:id="rId21"/>
    <p:sldId id="285" r:id="rId22"/>
    <p:sldId id="286" r:id="rId23"/>
    <p:sldId id="267" r:id="rId24"/>
    <p:sldId id="268" r:id="rId25"/>
    <p:sldId id="280" r:id="rId26"/>
    <p:sldId id="275"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60A"/>
    <a:srgbClr val="808080"/>
    <a:srgbClr val="F0F452"/>
    <a:srgbClr val="FFFF66"/>
    <a:srgbClr val="F8F8F8"/>
    <a:srgbClr val="EAEAEA"/>
    <a:srgbClr val="000000"/>
    <a:srgbClr val="5381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868" autoAdjust="0"/>
  </p:normalViewPr>
  <p:slideViewPr>
    <p:cSldViewPr>
      <p:cViewPr varScale="1">
        <p:scale>
          <a:sx n="65" d="100"/>
          <a:sy n="65" d="100"/>
        </p:scale>
        <p:origin x="-13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sma31\chemstud\Caran%20Group\Casey%20Rogers\research\presentations\REU%202012%20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sma31\chemstud\Caran%20Group\Casey%20Rogers\research\presentations\REU%202012%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spPr>
            <a:ln w="28575">
              <a:noFill/>
            </a:ln>
          </c:spPr>
          <c:marker>
            <c:spPr>
              <a:solidFill>
                <a:srgbClr val="9BBB59">
                  <a:lumMod val="50000"/>
                </a:srgbClr>
              </a:solidFill>
            </c:spPr>
          </c:marker>
          <c:trendline>
            <c:trendlineType val="poly"/>
            <c:order val="2"/>
            <c:dispRSqr val="1"/>
            <c:dispEq val="1"/>
            <c:trendlineLbl>
              <c:layout>
                <c:manualLayout>
                  <c:x val="-0.40366207349081401"/>
                  <c:y val="0.1214122193059201"/>
                </c:manualLayout>
              </c:layout>
              <c:numFmt formatCode="General" sourceLinked="0"/>
            </c:trendlineLbl>
          </c:trendline>
          <c:xVal>
            <c:numRef>
              <c:f>Sheet1!$A$2:$A$4</c:f>
              <c:numCache>
                <c:formatCode>General</c:formatCode>
                <c:ptCount val="3"/>
                <c:pt idx="0">
                  <c:v>2010</c:v>
                </c:pt>
                <c:pt idx="1">
                  <c:v>2011</c:v>
                </c:pt>
                <c:pt idx="2">
                  <c:v>2012</c:v>
                </c:pt>
              </c:numCache>
            </c:numRef>
          </c:xVal>
          <c:yVal>
            <c:numRef>
              <c:f>Sheet1!$B$2:$B$4</c:f>
              <c:numCache>
                <c:formatCode>General</c:formatCode>
                <c:ptCount val="3"/>
                <c:pt idx="0">
                  <c:v>12</c:v>
                </c:pt>
                <c:pt idx="1">
                  <c:v>20</c:v>
                </c:pt>
                <c:pt idx="2">
                  <c:v>32</c:v>
                </c:pt>
              </c:numCache>
            </c:numRef>
          </c:yVal>
        </c:ser>
        <c:axId val="50726016"/>
        <c:axId val="50983680"/>
      </c:scatterChart>
      <c:valAx>
        <c:axId val="50726016"/>
        <c:scaling>
          <c:orientation val="minMax"/>
          <c:max val="2012.3"/>
          <c:min val="2010"/>
        </c:scaling>
        <c:axPos val="b"/>
        <c:title>
          <c:tx>
            <c:rich>
              <a:bodyPr/>
              <a:lstStyle/>
              <a:p>
                <a:pPr>
                  <a:defRPr/>
                </a:pPr>
                <a:r>
                  <a:rPr lang="en-US"/>
                  <a:t>Year</a:t>
                </a:r>
              </a:p>
            </c:rich>
          </c:tx>
        </c:title>
        <c:numFmt formatCode="General" sourceLinked="1"/>
        <c:tickLblPos val="nextTo"/>
        <c:crossAx val="50983680"/>
        <c:crosses val="autoZero"/>
        <c:crossBetween val="midCat"/>
        <c:majorUnit val="1"/>
      </c:valAx>
      <c:valAx>
        <c:axId val="50983680"/>
        <c:scaling>
          <c:orientation val="minMax"/>
          <c:min val="10"/>
        </c:scaling>
        <c:axPos val="l"/>
        <c:majorGridlines/>
        <c:title>
          <c:tx>
            <c:rich>
              <a:bodyPr rot="-5400000" vert="horz"/>
              <a:lstStyle/>
              <a:p>
                <a:pPr>
                  <a:defRPr/>
                </a:pPr>
                <a:r>
                  <a:rPr lang="en-US"/>
                  <a:t>#</a:t>
                </a:r>
                <a:r>
                  <a:rPr lang="en-US" baseline="0"/>
                  <a:t> of participants</a:t>
                </a:r>
                <a:endParaRPr lang="en-US"/>
              </a:p>
            </c:rich>
          </c:tx>
        </c:title>
        <c:numFmt formatCode="General" sourceLinked="1"/>
        <c:tickLblPos val="nextTo"/>
        <c:crossAx val="5072601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spPr>
            <a:ln w="28575">
              <a:noFill/>
            </a:ln>
          </c:spPr>
          <c:marker>
            <c:spPr>
              <a:solidFill>
                <a:schemeClr val="accent3">
                  <a:lumMod val="50000"/>
                </a:schemeClr>
              </a:solidFill>
            </c:spPr>
          </c:marker>
          <c:trendline>
            <c:trendlineType val="poly"/>
            <c:order val="2"/>
            <c:forward val="10"/>
            <c:dispRSqr val="1"/>
            <c:dispEq val="1"/>
            <c:trendlineLbl>
              <c:layout>
                <c:manualLayout>
                  <c:x val="-0.38919077735890917"/>
                  <c:y val="0.10120926957301073"/>
                </c:manualLayout>
              </c:layout>
              <c:numFmt formatCode="General" sourceLinked="0"/>
            </c:trendlineLbl>
          </c:trendline>
          <c:xVal>
            <c:numRef>
              <c:f>Sheet1!$A$2:$A$4</c:f>
              <c:numCache>
                <c:formatCode>General</c:formatCode>
                <c:ptCount val="3"/>
                <c:pt idx="0">
                  <c:v>2010</c:v>
                </c:pt>
                <c:pt idx="1">
                  <c:v>2011</c:v>
                </c:pt>
                <c:pt idx="2">
                  <c:v>2012</c:v>
                </c:pt>
              </c:numCache>
            </c:numRef>
          </c:xVal>
          <c:yVal>
            <c:numRef>
              <c:f>Sheet1!$B$2:$B$4</c:f>
              <c:numCache>
                <c:formatCode>General</c:formatCode>
                <c:ptCount val="3"/>
                <c:pt idx="0">
                  <c:v>12</c:v>
                </c:pt>
                <c:pt idx="1">
                  <c:v>20</c:v>
                </c:pt>
                <c:pt idx="2">
                  <c:v>32</c:v>
                </c:pt>
              </c:numCache>
            </c:numRef>
          </c:yVal>
        </c:ser>
        <c:axId val="51475200"/>
        <c:axId val="51477120"/>
      </c:scatterChart>
      <c:valAx>
        <c:axId val="51475200"/>
        <c:scaling>
          <c:orientation val="minMax"/>
        </c:scaling>
        <c:axPos val="b"/>
        <c:title>
          <c:tx>
            <c:rich>
              <a:bodyPr/>
              <a:lstStyle/>
              <a:p>
                <a:pPr>
                  <a:defRPr/>
                </a:pPr>
                <a:r>
                  <a:rPr lang="en-US"/>
                  <a:t>Year</a:t>
                </a:r>
              </a:p>
            </c:rich>
          </c:tx>
        </c:title>
        <c:numFmt formatCode="General" sourceLinked="1"/>
        <c:tickLblPos val="nextTo"/>
        <c:crossAx val="51477120"/>
        <c:crosses val="autoZero"/>
        <c:crossBetween val="midCat"/>
      </c:valAx>
      <c:valAx>
        <c:axId val="51477120"/>
        <c:scaling>
          <c:orientation val="minMax"/>
          <c:min val="10"/>
        </c:scaling>
        <c:axPos val="l"/>
        <c:majorGridlines/>
        <c:title>
          <c:tx>
            <c:rich>
              <a:bodyPr rot="-5400000" vert="horz"/>
              <a:lstStyle/>
              <a:p>
                <a:pPr>
                  <a:defRPr/>
                </a:pPr>
                <a:r>
                  <a:rPr lang="en-US"/>
                  <a:t># of participants</a:t>
                </a:r>
              </a:p>
            </c:rich>
          </c:tx>
        </c:title>
        <c:numFmt formatCode="General" sourceLinked="1"/>
        <c:tickLblPos val="nextTo"/>
        <c:crossAx val="51475200"/>
        <c:crosses val="autoZero"/>
        <c:crossBetween val="midCat"/>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2D4646CF-A5AC-4655-AFB1-5ABE915902F5}" type="datetimeFigureOut">
              <a:rPr lang="en-US"/>
              <a:pPr>
                <a:defRPr/>
              </a:pPr>
              <a:t>11/15/2012</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5F2C282-0999-489C-835E-13A3A924F39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r>
              <a:rPr lang="en-US" smtClean="0"/>
              <a:t>Many times teachers feel the activation energy to overcome in order to do a demo is just too high. There is potentially a lot of work involved in doing a demo. As a teacher you have to determine which demo is suitable for the topic you are teaching, which SOL is the demo helping you teach? You have to find the time to prep the demo, and you have to have the chemicals to prep it with, you have to determine how your going to work in a demo when you’re already behind because of the 8 pointless snowdays your county had this semester, and most importantly: how are the students going to be engaged in this demo?</a:t>
            </a:r>
          </a:p>
          <a:p>
            <a:endParaRPr lang="en-US" smtClean="0"/>
          </a:p>
          <a:p>
            <a:r>
              <a:rPr lang="en-US" smtClean="0"/>
              <a:t>What we have done is try to lower the activation energy by doing much of the work for you. We have matched demos to topics and SOLs, so that takes out the first 2. We have given some ideas in our lesson plans section on how to incorporate the demo into a lesson so that it helps to teach the lesson, rather than being a tack on after you have taught the content. Finally we have made some problem sets that students can do to engage in the demo and make it really worthwhile. There is still an activation energy: you have to prep the demo, but it’s a lot lower than it was before. </a:t>
            </a:r>
          </a:p>
          <a:p>
            <a:endParaRPr lang="en-US" smtClean="0"/>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7D88D29-3B01-4288-823F-CE7C34A6890C}" type="slidenum">
              <a:rPr lang="en-US" sz="1200"/>
              <a:pPr algn="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400800"/>
            <a:chOff x="0" y="0"/>
            <a:chExt cx="9144000" cy="6400800"/>
          </a:xfrm>
        </p:grpSpPr>
        <p:sp>
          <p:nvSpPr>
            <p:cNvPr id="5"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6" name="Group 10"/>
            <p:cNvGrpSpPr>
              <a:grpSpLocks/>
            </p:cNvGrpSpPr>
            <p:nvPr/>
          </p:nvGrpSpPr>
          <p:grpSpPr bwMode="auto">
            <a:xfrm>
              <a:off x="0" y="0"/>
              <a:ext cx="9144000" cy="6400800"/>
              <a:chOff x="0" y="0"/>
              <a:chExt cx="9144000" cy="6400800"/>
            </a:xfrm>
          </p:grpSpPr>
          <p:sp>
            <p:nvSpPr>
              <p:cNvPr id="8"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7"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oAutofit/>
          </a:bodyPr>
          <a:lstStyle>
            <a:lvl1pPr algn="l">
              <a:defRPr sz="3600"/>
            </a:lvl1pPr>
          </a:lstStyle>
          <a:p>
            <a:r>
              <a:rPr lang="en-US" smtClean="0"/>
              <a:t>Click to edit Master title style</a:t>
            </a:r>
            <a:endParaRPr/>
          </a:p>
        </p:txBody>
      </p:sp>
      <p:sp>
        <p:nvSpPr>
          <p:cNvPr id="10" name="Date Placeholder 3"/>
          <p:cNvSpPr>
            <a:spLocks noGrp="1"/>
          </p:cNvSpPr>
          <p:nvPr>
            <p:ph type="dt" sz="half" idx="10"/>
          </p:nvPr>
        </p:nvSpPr>
        <p:spPr>
          <a:xfrm>
            <a:off x="6934200" y="6553200"/>
            <a:ext cx="1676400" cy="228600"/>
          </a:xfrm>
        </p:spPr>
        <p:txBody>
          <a:bodyPr anchor="t"/>
          <a:lstStyle>
            <a:lvl1pPr>
              <a:defRPr>
                <a:solidFill>
                  <a:srgbClr val="000000"/>
                </a:solidFill>
              </a:defRPr>
            </a:lvl1pPr>
          </a:lstStyle>
          <a:p>
            <a:pPr>
              <a:defRPr/>
            </a:pPr>
            <a:fld id="{F3694FF0-10B5-4D39-A0B4-789A2A27E0E0}" type="datetimeFigureOut">
              <a:rPr lang="en-US"/>
              <a:pPr>
                <a:defRPr/>
              </a:pPr>
              <a:t>11/15/2012</a:t>
            </a:fld>
            <a:endParaRPr lang="en-US"/>
          </a:p>
        </p:txBody>
      </p:sp>
      <p:sp>
        <p:nvSpPr>
          <p:cNvPr id="11" name="Footer Placeholder 4"/>
          <p:cNvSpPr>
            <a:spLocks noGrp="1"/>
          </p:cNvSpPr>
          <p:nvPr>
            <p:ph type="ftr" sz="quarter" idx="11"/>
          </p:nvPr>
        </p:nvSpPr>
        <p:spPr>
          <a:xfrm>
            <a:off x="1892300" y="6553200"/>
            <a:ext cx="1676400" cy="228600"/>
          </a:xfrm>
        </p:spPr>
        <p:txBody>
          <a:bodyPr anchor="t"/>
          <a:lstStyle>
            <a:lvl1pPr>
              <a:defRPr>
                <a:solidFill>
                  <a:srgbClr val="000000"/>
                </a:solidFill>
              </a:defRPr>
            </a:lvl1pPr>
          </a:lstStyle>
          <a:p>
            <a:pPr>
              <a:defRPr/>
            </a:pPr>
            <a:endParaRPr lang="en-US"/>
          </a:p>
        </p:txBody>
      </p:sp>
      <p:sp>
        <p:nvSpPr>
          <p:cNvPr id="12" name="Slide Number Placeholder 5"/>
          <p:cNvSpPr>
            <a:spLocks noGrp="1"/>
          </p:cNvSpPr>
          <p:nvPr>
            <p:ph type="sldNum" sz="quarter" idx="12"/>
          </p:nvPr>
        </p:nvSpPr>
        <p:spPr>
          <a:xfrm>
            <a:off x="4870450" y="6553200"/>
            <a:ext cx="762000" cy="228600"/>
          </a:xfrm>
          <a:prstGeom prst="rect">
            <a:avLst/>
          </a:prstGeom>
        </p:spPr>
        <p:txBody>
          <a:bodyPr vert="horz" wrap="square" lIns="91440" tIns="45720" rIns="91440" bIns="45720" numCol="1" anchor="t" anchorCtr="0" compatLnSpc="1">
            <a:prstTxWarp prst="textNoShape">
              <a:avLst/>
            </a:prstTxWarp>
          </a:bodyPr>
          <a:lstStyle>
            <a:lvl1pPr algn="ctr">
              <a:defRPr sz="900">
                <a:solidFill>
                  <a:srgbClr val="000000"/>
                </a:solidFill>
              </a:defRPr>
            </a:lvl1pPr>
          </a:lstStyle>
          <a:p>
            <a:pPr>
              <a:defRPr/>
            </a:pPr>
            <a:fld id="{1664B4A0-3793-4CC2-A580-3BDA82F98B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3F2A6E-3998-4FEC-B837-42F6E683B76A}" type="datetimeFigureOut">
              <a:rPr lang="en-US"/>
              <a:pPr>
                <a:defRPr/>
              </a:pPr>
              <a:t>11/15/2012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76E0AD-79ED-4B26-A41E-EF5B69F78B71}" type="datetimeFigureOut">
              <a:rPr lang="en-US"/>
              <a:pPr>
                <a:defRPr/>
              </a:pPr>
              <a:t>11/15/2012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F522BBE4-3CB9-4C6C-9354-40D9D2749EA1}" type="datetimeFigureOut">
              <a:rPr lang="en-US"/>
              <a:pPr>
                <a:defRPr/>
              </a:pPr>
              <a:t>11/15/2012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1905000" y="2667000"/>
            <a:ext cx="6629400" cy="1143000"/>
          </a:xfrm>
        </p:spPr>
        <p:txBody>
          <a:bodyPr anchor="b">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a:off x="6931025" y="6556375"/>
            <a:ext cx="1673225" cy="228600"/>
          </a:xfrm>
        </p:spPr>
        <p:txBody>
          <a:bodyPr/>
          <a:lstStyle>
            <a:lvl1pPr>
              <a:defRPr/>
            </a:lvl1pPr>
          </a:lstStyle>
          <a:p>
            <a:pPr>
              <a:defRPr/>
            </a:pPr>
            <a:fld id="{824E2137-8CA4-4464-AD1F-69B1068DDCDF}" type="datetimeFigureOut">
              <a:rPr lang="en-US"/>
              <a:pPr>
                <a:defRPr/>
              </a:pPr>
              <a:t>11/15/2012</a:t>
            </a:fld>
            <a:endParaRPr lang="en-US"/>
          </a:p>
        </p:txBody>
      </p:sp>
      <p:sp>
        <p:nvSpPr>
          <p:cNvPr id="9" name="Footer Placeholder 4"/>
          <p:cNvSpPr>
            <a:spLocks noGrp="1"/>
          </p:cNvSpPr>
          <p:nvPr>
            <p:ph type="ftr" sz="quarter" idx="11"/>
          </p:nvPr>
        </p:nvSpPr>
        <p:spPr>
          <a:xfrm>
            <a:off x="1892300" y="6556375"/>
            <a:ext cx="1673225" cy="228600"/>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867275" y="6556375"/>
            <a:ext cx="762000" cy="228600"/>
          </a:xfrm>
          <a:prstGeom prst="rect">
            <a:avLst/>
          </a:prstGeom>
        </p:spPr>
        <p:txBody>
          <a:bodyPr vert="horz" wrap="square" lIns="91440" tIns="45720" rIns="91440" bIns="45720" numCol="1" anchor="t" anchorCtr="0" compatLnSpc="1">
            <a:prstTxWarp prst="textNoShape">
              <a:avLst/>
            </a:prstTxWarp>
          </a:bodyPr>
          <a:lstStyle>
            <a:lvl1pPr algn="ctr">
              <a:defRPr sz="900">
                <a:solidFill>
                  <a:srgbClr val="000000"/>
                </a:solidFill>
              </a:defRPr>
            </a:lvl1pPr>
          </a:lstStyle>
          <a:p>
            <a:pPr>
              <a:defRPr/>
            </a:pPr>
            <a:fld id="{EF247868-FE92-4B01-826D-E2A8FEB37A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80D0BE7B-5253-44D7-B577-B4E4B565DEA0}" type="datetimeFigureOut">
              <a:rPr lang="en-US"/>
              <a:pPr>
                <a:defRPr/>
              </a:pPr>
              <a:t>11/15/2012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3400" y="533400"/>
            <a:ext cx="762000" cy="609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CF2A726-8D57-413D-B1F6-5F14A0E95A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Oval 9"/>
            <p:cNvSpPr/>
            <p:nvPr/>
          </p:nvSpPr>
          <p:spPr>
            <a:xfrm>
              <a:off x="495300" y="419100"/>
              <a:ext cx="838200" cy="838200"/>
            </a:xfrm>
            <a:prstGeom prst="ellipse">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p:txBody>
          <a:bodyPr/>
          <a:lstStyle>
            <a:lvl1pPr>
              <a:defRPr/>
            </a:lvl1pPr>
          </a:lstStyle>
          <a:p>
            <a:pPr>
              <a:defRPr/>
            </a:pPr>
            <a:fld id="{6061F917-C01D-45BB-92E5-5A63821A3066}" type="datetimeFigureOut">
              <a:rPr lang="en-US"/>
              <a:pPr>
                <a:defRPr/>
              </a:pPr>
              <a:t>11/15/2012</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a:off x="0" y="0"/>
            <a:ext cx="1828800" cy="1676400"/>
            <a:chOff x="457200" y="457200"/>
            <a:chExt cx="1828800" cy="1676400"/>
          </a:xfrm>
        </p:grpSpPr>
        <p:sp>
          <p:nvSpPr>
            <p:cNvPr id="3"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4"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5" name="Date Placeholder 1"/>
          <p:cNvSpPr>
            <a:spLocks noGrp="1"/>
          </p:cNvSpPr>
          <p:nvPr>
            <p:ph type="dt" sz="half" idx="10"/>
          </p:nvPr>
        </p:nvSpPr>
        <p:spPr/>
        <p:txBody>
          <a:bodyPr/>
          <a:lstStyle>
            <a:lvl1pPr>
              <a:defRPr/>
            </a:lvl1pPr>
          </a:lstStyle>
          <a:p>
            <a:pPr>
              <a:defRPr/>
            </a:pPr>
            <a:fld id="{9DF04230-72E5-4195-BF19-9C0912335B5E}" type="datetimeFigureOut">
              <a:rPr lang="en-US"/>
              <a:pPr>
                <a:defRPr/>
              </a:pPr>
              <a:t>11/15/2012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a:xfrm>
            <a:off x="533400" y="533400"/>
            <a:ext cx="762000" cy="609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F3E8DCC-ECFB-4765-8922-35D99A9816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F74033-D2A6-4D42-ABFB-0A6CEEA2EA67}" type="datetimeFigureOut">
              <a:rPr lang="en-US"/>
              <a:pPr>
                <a:defRPr/>
              </a:pPr>
              <a:t>11/15/2012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3400" y="533400"/>
            <a:ext cx="762000" cy="609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EAA4618-57B5-47FC-B24F-EA72D31FA0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164592" y="3031489"/>
            <a:ext cx="1527048" cy="2359152"/>
          </a:xfr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212FDB-5B18-4A35-B021-9ABA7FB5CB52}" type="datetimeFigureOut">
              <a:rPr lang="en-US"/>
              <a:pPr>
                <a:defRPr/>
              </a:pPr>
              <a:t>11/15/2012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3400" y="533400"/>
            <a:ext cx="762000" cy="609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0B8F7AC-2334-471A-93FE-630EDF3F3F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D176E9AA-B3FD-4014-A521-C3D96E332E2B}" type="datetimeFigureOut">
              <a:rPr lang="en-US"/>
              <a:pPr>
                <a:defRPr/>
              </a:pPr>
              <a:t>11/15/2012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33400" y="533400"/>
            <a:ext cx="762000" cy="609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8791209-A185-4B5D-984A-987F7CB6AD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1" name="Oval 10"/>
            <p:cNvSpPr/>
            <p:nvPr/>
          </p:nvSpPr>
          <p:spPr>
            <a:xfrm>
              <a:off x="495300" y="419100"/>
              <a:ext cx="838200" cy="838200"/>
            </a:xfrm>
            <a:prstGeom prst="ellipse">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1027" name="Text Placeholder 2"/>
          <p:cNvSpPr>
            <a:spLocks noGrp="1"/>
          </p:cNvSpPr>
          <p:nvPr>
            <p:ph type="body" idx="1"/>
          </p:nvPr>
        </p:nvSpPr>
        <p:spPr bwMode="auto">
          <a:xfrm>
            <a:off x="2438400" y="2286000"/>
            <a:ext cx="62484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itle Placeholder 1"/>
          <p:cNvSpPr>
            <a:spLocks noGrp="1"/>
          </p:cNvSpPr>
          <p:nvPr>
            <p:ph type="title"/>
          </p:nvPr>
        </p:nvSpPr>
        <p:spPr>
          <a:xfrm>
            <a:off x="2438400" y="228600"/>
            <a:ext cx="62484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4" name="Date Placeholder 3"/>
          <p:cNvSpPr>
            <a:spLocks noGrp="1"/>
          </p:cNvSpPr>
          <p:nvPr>
            <p:ph type="dt" sz="half" idx="2"/>
          </p:nvPr>
        </p:nvSpPr>
        <p:spPr>
          <a:xfrm>
            <a:off x="6553200" y="63515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lvl1pPr>
          </a:lstStyle>
          <a:p>
            <a:pPr>
              <a:defRPr/>
            </a:pPr>
            <a:fld id="{B9478B9A-F4A6-4BFC-B051-286B26B5EC02}" type="datetimeFigureOut">
              <a:rPr lang="en-US"/>
              <a:pPr>
                <a:defRPr/>
              </a:pPr>
              <a:t>11/15/2012</a:t>
            </a:fld>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9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20" r:id="rId1"/>
    <p:sldLayoutId id="2147483717" r:id="rId2"/>
    <p:sldLayoutId id="2147483721" r:id="rId3"/>
    <p:sldLayoutId id="2147483722" r:id="rId4"/>
    <p:sldLayoutId id="2147483723" r:id="rId5"/>
    <p:sldLayoutId id="2147483724" r:id="rId6"/>
    <p:sldLayoutId id="2147483725" r:id="rId7"/>
    <p:sldLayoutId id="2147483726" r:id="rId8"/>
    <p:sldLayoutId id="2147483727" r:id="rId9"/>
    <p:sldLayoutId id="2147483718" r:id="rId10"/>
    <p:sldLayoutId id="2147483719" r:id="rId11"/>
  </p:sldLayoutIdLst>
  <p:txStyles>
    <p:titleStyle>
      <a:lvl1pPr algn="r" rtl="0" eaLnBrk="0" fontAlgn="base" hangingPunct="0">
        <a:spcBef>
          <a:spcPct val="0"/>
        </a:spcBef>
        <a:spcAft>
          <a:spcPct val="0"/>
        </a:spcAft>
        <a:defRPr sz="4400" kern="1200" cap="small" spc="200">
          <a:solidFill>
            <a:schemeClr val="tx1"/>
          </a:solidFill>
          <a:latin typeface="Calibri" pitchFamily="34" charset="0"/>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fontAlgn="base">
        <a:spcBef>
          <a:spcPct val="0"/>
        </a:spcBef>
        <a:spcAft>
          <a:spcPct val="0"/>
        </a:spcAft>
        <a:defRPr sz="4400">
          <a:solidFill>
            <a:schemeClr val="tx1"/>
          </a:solidFill>
          <a:latin typeface="Trebuchet MS" pitchFamily="34" charset="0"/>
        </a:defRPr>
      </a:lvl6pPr>
      <a:lvl7pPr marL="914400" algn="r" rtl="0" fontAlgn="base">
        <a:spcBef>
          <a:spcPct val="0"/>
        </a:spcBef>
        <a:spcAft>
          <a:spcPct val="0"/>
        </a:spcAft>
        <a:defRPr sz="4400">
          <a:solidFill>
            <a:schemeClr val="tx1"/>
          </a:solidFill>
          <a:latin typeface="Trebuchet MS" pitchFamily="34" charset="0"/>
        </a:defRPr>
      </a:lvl7pPr>
      <a:lvl8pPr marL="1371600" algn="r" rtl="0" fontAlgn="base">
        <a:spcBef>
          <a:spcPct val="0"/>
        </a:spcBef>
        <a:spcAft>
          <a:spcPct val="0"/>
        </a:spcAft>
        <a:defRPr sz="4400">
          <a:solidFill>
            <a:schemeClr val="tx1"/>
          </a:solidFill>
          <a:latin typeface="Trebuchet MS" pitchFamily="34" charset="0"/>
        </a:defRPr>
      </a:lvl8pPr>
      <a:lvl9pPr marL="1828800" algn="r" rtl="0" fontAlgn="base">
        <a:spcBef>
          <a:spcPct val="0"/>
        </a:spcBef>
        <a:spcAft>
          <a:spcPct val="0"/>
        </a:spcAft>
        <a:defRPr sz="4400">
          <a:solidFill>
            <a:schemeClr val="tx1"/>
          </a:solidFill>
          <a:latin typeface="Trebuchet MS" pitchFamily="34" charset="0"/>
        </a:defRPr>
      </a:lvl9pPr>
    </p:titleStyle>
    <p:bodyStyle>
      <a:lvl1pPr marL="457200" indent="-457200" algn="l" rtl="0" eaLnBrk="0" fontAlgn="base" hangingPunct="0">
        <a:spcBef>
          <a:spcPts val="1800"/>
        </a:spcBef>
        <a:spcAft>
          <a:spcPct val="0"/>
        </a:spcAft>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rtl="0" eaLnBrk="0" fontAlgn="base" hangingPunct="0">
        <a:spcBef>
          <a:spcPts val="1800"/>
        </a:spcBef>
        <a:spcAft>
          <a:spcPct val="0"/>
        </a:spcAft>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rtl="0" eaLnBrk="0" fontAlgn="base" hangingPunct="0">
        <a:spcBef>
          <a:spcPts val="1200"/>
        </a:spcBef>
        <a:spcAft>
          <a:spcPct val="0"/>
        </a:spcAft>
        <a:buClr>
          <a:srgbClr val="D4E336"/>
        </a:buClr>
        <a:buSzPct val="80000"/>
        <a:buFont typeface="Wingdings" pitchFamily="2" charset="2"/>
        <a:buChar char=""/>
        <a:defRPr sz="2400" kern="1200">
          <a:solidFill>
            <a:schemeClr val="tx1"/>
          </a:solidFill>
          <a:latin typeface="+mn-lt"/>
          <a:ea typeface="+mn-ea"/>
          <a:cs typeface="+mn-cs"/>
        </a:defRPr>
      </a:lvl3pPr>
      <a:lvl4pPr marL="1828800" indent="-457200" algn="l" rtl="0" eaLnBrk="0" fontAlgn="base" hangingPunct="0">
        <a:spcBef>
          <a:spcPts val="1200"/>
        </a:spcBef>
        <a:spcAft>
          <a:spcPct val="0"/>
        </a:spcAft>
        <a:buClr>
          <a:srgbClr val="0C8228"/>
        </a:buClr>
        <a:buSzPct val="80000"/>
        <a:buFont typeface="Wingdings" pitchFamily="2" charset="2"/>
        <a:buChar char=""/>
        <a:defRPr sz="1600" kern="1200">
          <a:solidFill>
            <a:schemeClr val="tx1"/>
          </a:solidFill>
          <a:latin typeface="+mn-lt"/>
          <a:ea typeface="+mn-ea"/>
          <a:cs typeface="+mn-cs"/>
        </a:defRPr>
      </a:lvl4pPr>
      <a:lvl5pPr marL="2286000" indent="-457200" algn="l" rtl="0" eaLnBrk="0" fontAlgn="base" hangingPunct="0">
        <a:spcBef>
          <a:spcPts val="1200"/>
        </a:spcBef>
        <a:spcAft>
          <a:spcPct val="0"/>
        </a:spcAft>
        <a:buClr>
          <a:srgbClr val="C0EDA8"/>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hyperlink" Target="http://sites.jmu.edu/chemdemo/photo-galle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4.png"/><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7.png"/><Relationship Id="rId4" Type="http://schemas.openxmlformats.org/officeDocument/2006/relationships/image" Target="../media/image40.jpe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media/image7.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52.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5.jpe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chart" Target="../charts/char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57.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60.jpe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hyperlink" Target="http://www.rescorp.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sites.jmu.edu/chemdemo/" TargetMode="External"/><Relationship Id="rId7"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carankl@jmu.edu" TargetMode="External"/><Relationship Id="rId4" Type="http://schemas.openxmlformats.org/officeDocument/2006/relationships/hyperlink" Target="mailto:rogersce@dukes.jm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hyperlink" Target="http://sites.jmu.edu/chemdemo/"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sites.jmu.edu/chemdemo/photo-gallery/"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ites.jmu.edu/chemdemo/"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ites.jmu.edu/chemdemo/photo-gallery/"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user/JMUChemDemo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495800"/>
            <a:ext cx="6324600" cy="1709738"/>
          </a:xfrm>
        </p:spPr>
        <p:txBody>
          <a:bodyPr/>
          <a:lstStyle/>
          <a:p>
            <a:pPr algn="ctr" eaLnBrk="1" hangingPunct="1">
              <a:defRPr/>
            </a:pPr>
            <a:r>
              <a:rPr lang="en-US" sz="3200" b="1" i="1" cap="none" dirty="0" smtClean="0"/>
              <a:t>               </a:t>
            </a:r>
            <a:r>
              <a:rPr lang="en-US" sz="3200" b="1" cap="none" dirty="0" smtClean="0"/>
              <a:t>     </a:t>
            </a:r>
            <a:r>
              <a:rPr lang="en-US" sz="3300" b="1" cap="none" dirty="0" smtClean="0"/>
              <a:t>Website &amp; Workshop: Catalysts for Science Educators</a:t>
            </a:r>
          </a:p>
        </p:txBody>
      </p:sp>
      <p:pic>
        <p:nvPicPr>
          <p:cNvPr id="4" name="Picture 20" descr="tetrahedron"/>
          <p:cNvPicPr>
            <a:picLocks noChangeAspect="1" noChangeArrowheads="1"/>
          </p:cNvPicPr>
          <p:nvPr/>
        </p:nvPicPr>
        <p:blipFill>
          <a:blip r:embed="rId3" cstate="print"/>
          <a:srcRect/>
          <a:stretch>
            <a:fillRect/>
          </a:stretch>
        </p:blipFill>
        <p:spPr bwMode="auto">
          <a:xfrm>
            <a:off x="228600" y="4800600"/>
            <a:ext cx="1371600" cy="1395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S:\Caran Group\Casey Rogers\Research Pics\favorites\100_3473.JPG"/>
          <p:cNvPicPr>
            <a:picLocks noChangeAspect="1" noChangeArrowheads="1"/>
          </p:cNvPicPr>
          <p:nvPr/>
        </p:nvPicPr>
        <p:blipFill>
          <a:blip r:embed="rId4" cstate="print"/>
          <a:srcRect/>
          <a:stretch>
            <a:fillRect/>
          </a:stretch>
        </p:blipFill>
        <p:spPr bwMode="auto">
          <a:xfrm>
            <a:off x="4800600" y="533400"/>
            <a:ext cx="1371600" cy="18288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028" name="Picture 4" descr="S:\Caran Group\Casey Rogers\Research Pics\M&amp;M\PHOTO~15.JPG"/>
          <p:cNvPicPr>
            <a:picLocks noChangeAspect="1" noChangeArrowheads="1"/>
          </p:cNvPicPr>
          <p:nvPr/>
        </p:nvPicPr>
        <p:blipFill>
          <a:blip r:embed="rId5" cstate="print"/>
          <a:srcRect/>
          <a:stretch>
            <a:fillRect/>
          </a:stretch>
        </p:blipFill>
        <p:spPr bwMode="auto">
          <a:xfrm>
            <a:off x="4572000" y="2667000"/>
            <a:ext cx="1828800" cy="13716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029" name="Picture 5" descr="S:\Caran Group\Casey Rogers\Research Pics\Colored Flowers\100_4827.JPG"/>
          <p:cNvPicPr>
            <a:picLocks noChangeAspect="1" noChangeArrowheads="1"/>
          </p:cNvPicPr>
          <p:nvPr/>
        </p:nvPicPr>
        <p:blipFill>
          <a:blip r:embed="rId6" cstate="print"/>
          <a:srcRect/>
          <a:stretch>
            <a:fillRect/>
          </a:stretch>
        </p:blipFill>
        <p:spPr bwMode="auto">
          <a:xfrm>
            <a:off x="6477000" y="533400"/>
            <a:ext cx="1828800" cy="13716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033" name="Picture 9" descr="S:\Caran Group\Casey Rogers\Research Pics\hot-cold water\100_3613.JPG"/>
          <p:cNvPicPr>
            <a:picLocks noChangeAspect="1" noChangeArrowheads="1"/>
          </p:cNvPicPr>
          <p:nvPr/>
        </p:nvPicPr>
        <p:blipFill>
          <a:blip r:embed="rId7" cstate="print"/>
          <a:srcRect/>
          <a:stretch>
            <a:fillRect/>
          </a:stretch>
        </p:blipFill>
        <p:spPr bwMode="auto">
          <a:xfrm>
            <a:off x="2667000" y="2209800"/>
            <a:ext cx="1371600" cy="18288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4343" name="Text Box 10"/>
          <p:cNvSpPr txBox="1">
            <a:spLocks noChangeArrowheads="1"/>
          </p:cNvSpPr>
          <p:nvPr/>
        </p:nvSpPr>
        <p:spPr bwMode="auto">
          <a:xfrm>
            <a:off x="220663" y="180975"/>
            <a:ext cx="1374775" cy="581025"/>
          </a:xfrm>
          <a:prstGeom prst="rect">
            <a:avLst/>
          </a:prstGeom>
          <a:noFill/>
          <a:ln w="9525">
            <a:noFill/>
            <a:miter lim="800000"/>
            <a:headEnd/>
            <a:tailEnd/>
          </a:ln>
        </p:spPr>
        <p:txBody>
          <a:bodyPr wrap="none">
            <a:spAutoFit/>
          </a:bodyPr>
          <a:lstStyle/>
          <a:p>
            <a:pPr algn="ctr"/>
            <a:r>
              <a:rPr lang="en-US" sz="1600" b="1">
                <a:solidFill>
                  <a:srgbClr val="D9D9D9"/>
                </a:solidFill>
              </a:rPr>
              <a:t>Casey Rogers</a:t>
            </a:r>
          </a:p>
          <a:p>
            <a:pPr algn="ctr"/>
            <a:r>
              <a:rPr lang="en-US" sz="1600" b="1">
                <a:solidFill>
                  <a:srgbClr val="D9D9D9"/>
                </a:solidFill>
              </a:rPr>
              <a:t>Kevin L. Caran</a:t>
            </a:r>
          </a:p>
        </p:txBody>
      </p:sp>
      <p:pic>
        <p:nvPicPr>
          <p:cNvPr id="15368" name="Picture 18" descr="jm_logo01002"/>
          <p:cNvPicPr>
            <a:picLocks noChangeAspect="1" noChangeArrowheads="1"/>
          </p:cNvPicPr>
          <p:nvPr/>
        </p:nvPicPr>
        <p:blipFill>
          <a:blip r:embed="rId8" cstate="print"/>
          <a:srcRect/>
          <a:stretch>
            <a:fillRect/>
          </a:stretch>
        </p:blipFill>
        <p:spPr bwMode="auto">
          <a:xfrm>
            <a:off x="152400" y="1470025"/>
            <a:ext cx="1524000" cy="779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5" name="Picture 13" descr="Chemistry Demonstrations">
            <a:hlinkClick r:id="rId9" tooltip="Home"/>
          </p:cNvPr>
          <p:cNvPicPr>
            <a:picLocks noChangeAspect="1" noChangeArrowheads="1"/>
          </p:cNvPicPr>
          <p:nvPr/>
        </p:nvPicPr>
        <p:blipFill>
          <a:blip r:embed="rId10" cstate="print"/>
          <a:srcRect/>
          <a:stretch>
            <a:fillRect/>
          </a:stretch>
        </p:blipFill>
        <p:spPr bwMode="auto">
          <a:xfrm>
            <a:off x="2971800" y="4438650"/>
            <a:ext cx="2667000" cy="742950"/>
          </a:xfrm>
          <a:prstGeom prst="rect">
            <a:avLst/>
          </a:prstGeom>
          <a:noFill/>
          <a:ln w="9525">
            <a:noFill/>
            <a:miter lim="800000"/>
            <a:headEnd/>
            <a:tailEnd/>
          </a:ln>
        </p:spPr>
      </p:pic>
      <p:sp>
        <p:nvSpPr>
          <p:cNvPr id="14346" name="Text Box 14"/>
          <p:cNvSpPr txBox="1">
            <a:spLocks noChangeArrowheads="1"/>
          </p:cNvSpPr>
          <p:nvPr/>
        </p:nvSpPr>
        <p:spPr bwMode="auto">
          <a:xfrm>
            <a:off x="0" y="838200"/>
            <a:ext cx="1828800" cy="517525"/>
          </a:xfrm>
          <a:prstGeom prst="rect">
            <a:avLst/>
          </a:prstGeom>
          <a:noFill/>
          <a:ln w="9525">
            <a:noFill/>
            <a:miter lim="800000"/>
            <a:headEnd/>
            <a:tailEnd/>
          </a:ln>
        </p:spPr>
        <p:txBody>
          <a:bodyPr>
            <a:spAutoFit/>
          </a:bodyPr>
          <a:lstStyle/>
          <a:p>
            <a:pPr algn="ctr"/>
            <a:r>
              <a:rPr lang="en-US" sz="1400" i="1">
                <a:solidFill>
                  <a:srgbClr val="D9D9D9"/>
                </a:solidFill>
              </a:rPr>
              <a:t>Dept. of Chemistry &amp; Biochemistry</a:t>
            </a:r>
          </a:p>
        </p:txBody>
      </p:sp>
      <p:pic>
        <p:nvPicPr>
          <p:cNvPr id="12" name="Picture 2" descr="http://sites.jmu.edu/chemdemo/files/2011/06/Copy-of-5950736570.jpg"/>
          <p:cNvPicPr>
            <a:picLocks noChangeAspect="1" noChangeArrowheads="1"/>
          </p:cNvPicPr>
          <p:nvPr/>
        </p:nvPicPr>
        <p:blipFill>
          <a:blip r:embed="rId11" cstate="print"/>
          <a:srcRect l="12937" r="9441"/>
          <a:stretch>
            <a:fillRect/>
          </a:stretch>
        </p:blipFill>
        <p:spPr bwMode="auto">
          <a:xfrm>
            <a:off x="6934200" y="2222500"/>
            <a:ext cx="13716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4" descr="http://sites.jmu.edu/chemdemo/files/2011/06/Copy-of-100_3972.jpg"/>
          <p:cNvPicPr>
            <a:picLocks noChangeAspect="1" noChangeArrowheads="1"/>
          </p:cNvPicPr>
          <p:nvPr/>
        </p:nvPicPr>
        <p:blipFill>
          <a:blip r:embed="rId12" cstate="print"/>
          <a:srcRect/>
          <a:stretch>
            <a:fillRect/>
          </a:stretch>
        </p:blipFill>
        <p:spPr bwMode="auto">
          <a:xfrm>
            <a:off x="2667000" y="533400"/>
            <a:ext cx="1828800" cy="1312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cstate="print"/>
          <a:srcRect/>
          <a:stretch>
            <a:fillRect/>
          </a:stretch>
        </p:blipFill>
        <p:spPr bwMode="auto">
          <a:xfrm>
            <a:off x="2438400" y="2019300"/>
            <a:ext cx="2895600" cy="2171700"/>
          </a:xfrm>
          <a:prstGeom prst="rect">
            <a:avLst/>
          </a:prstGeom>
          <a:noFill/>
          <a:ln w="9525">
            <a:noFill/>
            <a:miter lim="800000"/>
            <a:headEnd/>
            <a:tailEnd/>
          </a:ln>
        </p:spPr>
      </p:pic>
      <p:pic>
        <p:nvPicPr>
          <p:cNvPr id="32770" name="Picture 3"/>
          <p:cNvPicPr>
            <a:picLocks noChangeAspect="1" noChangeArrowheads="1"/>
          </p:cNvPicPr>
          <p:nvPr/>
        </p:nvPicPr>
        <p:blipFill>
          <a:blip r:embed="rId4" cstate="print"/>
          <a:srcRect/>
          <a:stretch>
            <a:fillRect/>
          </a:stretch>
        </p:blipFill>
        <p:spPr bwMode="auto">
          <a:xfrm>
            <a:off x="5715000" y="2019300"/>
            <a:ext cx="2895600" cy="2171700"/>
          </a:xfrm>
          <a:prstGeom prst="rect">
            <a:avLst/>
          </a:prstGeom>
          <a:noFill/>
          <a:ln w="9525">
            <a:noFill/>
            <a:miter lim="800000"/>
            <a:headEnd/>
            <a:tailEnd/>
          </a:ln>
        </p:spPr>
      </p:pic>
      <p:pic>
        <p:nvPicPr>
          <p:cNvPr id="32771" name="Picture 5"/>
          <p:cNvPicPr>
            <a:picLocks noChangeAspect="1" noChangeArrowheads="1"/>
          </p:cNvPicPr>
          <p:nvPr/>
        </p:nvPicPr>
        <p:blipFill>
          <a:blip r:embed="rId5" cstate="print"/>
          <a:srcRect/>
          <a:stretch>
            <a:fillRect/>
          </a:stretch>
        </p:blipFill>
        <p:spPr bwMode="auto">
          <a:xfrm>
            <a:off x="5715000" y="4457700"/>
            <a:ext cx="2895600" cy="2171700"/>
          </a:xfrm>
          <a:prstGeom prst="rect">
            <a:avLst/>
          </a:prstGeom>
          <a:noFill/>
          <a:ln w="9525">
            <a:noFill/>
            <a:miter lim="800000"/>
            <a:headEnd/>
            <a:tailEnd/>
          </a:ln>
        </p:spPr>
      </p:pic>
      <p:pic>
        <p:nvPicPr>
          <p:cNvPr id="32772" name="Picture 10" descr="100_3980"/>
          <p:cNvPicPr>
            <a:picLocks noChangeAspect="1" noChangeArrowheads="1"/>
          </p:cNvPicPr>
          <p:nvPr/>
        </p:nvPicPr>
        <p:blipFill>
          <a:blip r:embed="rId6" cstate="print"/>
          <a:srcRect/>
          <a:stretch>
            <a:fillRect/>
          </a:stretch>
        </p:blipFill>
        <p:spPr bwMode="auto">
          <a:xfrm>
            <a:off x="2438400" y="4457700"/>
            <a:ext cx="2895600" cy="2171700"/>
          </a:xfrm>
          <a:prstGeom prst="rect">
            <a:avLst/>
          </a:prstGeom>
          <a:noFill/>
          <a:ln w="9525">
            <a:noFill/>
            <a:miter lim="800000"/>
            <a:headEnd/>
            <a:tailEnd/>
          </a:ln>
        </p:spPr>
      </p:pic>
      <p:sp>
        <p:nvSpPr>
          <p:cNvPr id="32773" name="Text Box 12"/>
          <p:cNvSpPr txBox="1">
            <a:spLocks noChangeArrowheads="1"/>
          </p:cNvSpPr>
          <p:nvPr/>
        </p:nvSpPr>
        <p:spPr bwMode="auto">
          <a:xfrm>
            <a:off x="7924800" y="1143000"/>
            <a:ext cx="800100" cy="457200"/>
          </a:xfrm>
          <a:prstGeom prst="rect">
            <a:avLst/>
          </a:prstGeom>
          <a:noFill/>
          <a:ln w="9525">
            <a:noFill/>
            <a:miter lim="800000"/>
            <a:headEnd/>
            <a:tailEnd/>
          </a:ln>
        </p:spPr>
        <p:txBody>
          <a:bodyPr wrap="none">
            <a:spAutoFit/>
          </a:bodyPr>
          <a:lstStyle/>
          <a:p>
            <a:r>
              <a:rPr lang="en-US" sz="2400"/>
              <a:t>2010</a:t>
            </a:r>
          </a:p>
        </p:txBody>
      </p:sp>
      <p:sp>
        <p:nvSpPr>
          <p:cNvPr id="32774" name="Title 1"/>
          <p:cNvSpPr txBox="1">
            <a:spLocks/>
          </p:cNvSpPr>
          <p:nvPr/>
        </p:nvSpPr>
        <p:spPr bwMode="auto">
          <a:xfrm>
            <a:off x="2057400" y="304800"/>
            <a:ext cx="7848600" cy="1143000"/>
          </a:xfrm>
          <a:prstGeom prst="rect">
            <a:avLst/>
          </a:prstGeom>
          <a:noFill/>
          <a:ln w="9525">
            <a:noFill/>
            <a:miter lim="800000"/>
            <a:headEnd/>
            <a:tailEnd/>
          </a:ln>
        </p:spPr>
        <p:txBody>
          <a:bodyPr anchor="ctr"/>
          <a:lstStyle/>
          <a:p>
            <a:pPr eaLnBrk="0" hangingPunct="0"/>
            <a:r>
              <a:rPr lang="en-US" sz="3600"/>
              <a:t>1</a:t>
            </a:r>
            <a:r>
              <a:rPr lang="en-US" sz="3600" baseline="30000"/>
              <a:t>st</a:t>
            </a:r>
            <a:r>
              <a:rPr lang="en-US" sz="3600"/>
              <a:t> Annual			Workshop</a:t>
            </a:r>
            <a:endParaRPr lang="en-US" sz="3600">
              <a:cs typeface="Arial" charset="0"/>
            </a:endParaRPr>
          </a:p>
        </p:txBody>
      </p:sp>
      <p:pic>
        <p:nvPicPr>
          <p:cNvPr id="32775" name="Picture 3" descr="logo.png"/>
          <p:cNvPicPr>
            <a:picLocks noChangeAspect="1"/>
          </p:cNvPicPr>
          <p:nvPr/>
        </p:nvPicPr>
        <p:blipFill>
          <a:blip r:embed="rId7" cstate="print"/>
          <a:srcRect/>
          <a:stretch>
            <a:fillRect/>
          </a:stretch>
        </p:blipFill>
        <p:spPr bwMode="auto">
          <a:xfrm>
            <a:off x="4114800" y="433388"/>
            <a:ext cx="2500313"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2057400" y="2057400"/>
            <a:ext cx="6934200" cy="3840163"/>
          </a:xfrm>
        </p:spPr>
        <p:txBody>
          <a:bodyPr/>
          <a:lstStyle/>
          <a:p>
            <a:pPr eaLnBrk="1" hangingPunct="1"/>
            <a:r>
              <a:rPr lang="en-US" smtClean="0"/>
              <a:t>July 15, 2011, 9:00 am – 3:00 pm</a:t>
            </a:r>
          </a:p>
          <a:p>
            <a:pPr eaLnBrk="1" hangingPunct="1"/>
            <a:r>
              <a:rPr lang="en-US" smtClean="0"/>
              <a:t>Started with Keynote Presentation by Dr. Tom DeVore</a:t>
            </a:r>
          </a:p>
          <a:p>
            <a:pPr eaLnBrk="1" hangingPunct="1"/>
            <a:r>
              <a:rPr lang="en-US" smtClean="0"/>
              <a:t>Most of day was spent in the lab</a:t>
            </a:r>
          </a:p>
        </p:txBody>
      </p:sp>
      <p:pic>
        <p:nvPicPr>
          <p:cNvPr id="34818" name="Picture 3" descr="5950153265.jpg"/>
          <p:cNvPicPr>
            <a:picLocks noChangeAspect="1"/>
          </p:cNvPicPr>
          <p:nvPr/>
        </p:nvPicPr>
        <p:blipFill>
          <a:blip r:embed="rId3" cstate="print"/>
          <a:srcRect/>
          <a:stretch>
            <a:fillRect/>
          </a:stretch>
        </p:blipFill>
        <p:spPr bwMode="auto">
          <a:xfrm>
            <a:off x="2209800" y="4038600"/>
            <a:ext cx="3200400" cy="2133600"/>
          </a:xfrm>
          <a:prstGeom prst="rect">
            <a:avLst/>
          </a:prstGeom>
          <a:noFill/>
          <a:ln w="9525">
            <a:noFill/>
            <a:miter lim="800000"/>
            <a:headEnd/>
            <a:tailEnd/>
          </a:ln>
        </p:spPr>
      </p:pic>
      <p:pic>
        <p:nvPicPr>
          <p:cNvPr id="34819" name="Picture 7" descr="5950177159.jpg"/>
          <p:cNvPicPr>
            <a:picLocks noChangeAspect="1"/>
          </p:cNvPicPr>
          <p:nvPr/>
        </p:nvPicPr>
        <p:blipFill>
          <a:blip r:embed="rId4" cstate="print"/>
          <a:srcRect/>
          <a:stretch>
            <a:fillRect/>
          </a:stretch>
        </p:blipFill>
        <p:spPr bwMode="auto">
          <a:xfrm>
            <a:off x="5562600" y="4038600"/>
            <a:ext cx="3200400" cy="2133600"/>
          </a:xfrm>
          <a:prstGeom prst="rect">
            <a:avLst/>
          </a:prstGeom>
          <a:noFill/>
          <a:ln w="9525">
            <a:noFill/>
            <a:miter lim="800000"/>
            <a:headEnd/>
            <a:tailEnd/>
          </a:ln>
        </p:spPr>
      </p:pic>
      <p:sp>
        <p:nvSpPr>
          <p:cNvPr id="34820" name="Text Box 12"/>
          <p:cNvSpPr txBox="1">
            <a:spLocks noChangeArrowheads="1"/>
          </p:cNvSpPr>
          <p:nvPr/>
        </p:nvSpPr>
        <p:spPr bwMode="auto">
          <a:xfrm>
            <a:off x="7924800" y="1143000"/>
            <a:ext cx="800100" cy="457200"/>
          </a:xfrm>
          <a:prstGeom prst="rect">
            <a:avLst/>
          </a:prstGeom>
          <a:noFill/>
          <a:ln w="9525">
            <a:noFill/>
            <a:miter lim="800000"/>
            <a:headEnd/>
            <a:tailEnd/>
          </a:ln>
        </p:spPr>
        <p:txBody>
          <a:bodyPr wrap="none">
            <a:spAutoFit/>
          </a:bodyPr>
          <a:lstStyle/>
          <a:p>
            <a:r>
              <a:rPr lang="en-US" sz="2400"/>
              <a:t>2011</a:t>
            </a:r>
          </a:p>
        </p:txBody>
      </p:sp>
      <p:sp>
        <p:nvSpPr>
          <p:cNvPr id="34821" name="Title 1"/>
          <p:cNvSpPr txBox="1">
            <a:spLocks/>
          </p:cNvSpPr>
          <p:nvPr/>
        </p:nvSpPr>
        <p:spPr bwMode="auto">
          <a:xfrm>
            <a:off x="2057400" y="304800"/>
            <a:ext cx="7848600" cy="1143000"/>
          </a:xfrm>
          <a:prstGeom prst="rect">
            <a:avLst/>
          </a:prstGeom>
          <a:noFill/>
          <a:ln w="9525">
            <a:noFill/>
            <a:miter lim="800000"/>
            <a:headEnd/>
            <a:tailEnd/>
          </a:ln>
        </p:spPr>
        <p:txBody>
          <a:bodyPr anchor="ctr"/>
          <a:lstStyle/>
          <a:p>
            <a:pPr eaLnBrk="0" hangingPunct="0"/>
            <a:r>
              <a:rPr lang="en-US" sz="3600"/>
              <a:t>2</a:t>
            </a:r>
            <a:r>
              <a:rPr lang="en-US" sz="3600" baseline="30000"/>
              <a:t>nd</a:t>
            </a:r>
            <a:r>
              <a:rPr lang="en-US" sz="3600"/>
              <a:t> Annual			Workshop</a:t>
            </a:r>
            <a:endParaRPr lang="en-US" sz="3600">
              <a:cs typeface="Arial" charset="0"/>
            </a:endParaRPr>
          </a:p>
        </p:txBody>
      </p:sp>
      <p:pic>
        <p:nvPicPr>
          <p:cNvPr id="34822" name="Picture 3" descr="logo.png"/>
          <p:cNvPicPr>
            <a:picLocks noChangeAspect="1"/>
          </p:cNvPicPr>
          <p:nvPr/>
        </p:nvPicPr>
        <p:blipFill>
          <a:blip r:embed="rId5" cstate="print"/>
          <a:srcRect/>
          <a:stretch>
            <a:fillRect/>
          </a:stretch>
        </p:blipFill>
        <p:spPr bwMode="auto">
          <a:xfrm>
            <a:off x="4191000" y="433388"/>
            <a:ext cx="2500313"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5950223237.jpg"/>
          <p:cNvPicPr>
            <a:picLocks noChangeAspect="1"/>
          </p:cNvPicPr>
          <p:nvPr/>
        </p:nvPicPr>
        <p:blipFill>
          <a:blip r:embed="rId3" cstate="print"/>
          <a:srcRect/>
          <a:stretch>
            <a:fillRect/>
          </a:stretch>
        </p:blipFill>
        <p:spPr bwMode="auto">
          <a:xfrm>
            <a:off x="2133600" y="4495800"/>
            <a:ext cx="3200400" cy="2133600"/>
          </a:xfrm>
          <a:prstGeom prst="rect">
            <a:avLst/>
          </a:prstGeom>
          <a:noFill/>
          <a:ln w="9525">
            <a:noFill/>
            <a:miter lim="800000"/>
            <a:headEnd/>
            <a:tailEnd/>
          </a:ln>
        </p:spPr>
      </p:pic>
      <p:pic>
        <p:nvPicPr>
          <p:cNvPr id="36866" name="Picture 6" descr="5950232023.jpg"/>
          <p:cNvPicPr>
            <a:picLocks noChangeAspect="1"/>
          </p:cNvPicPr>
          <p:nvPr/>
        </p:nvPicPr>
        <p:blipFill>
          <a:blip r:embed="rId4" cstate="print"/>
          <a:srcRect/>
          <a:stretch>
            <a:fillRect/>
          </a:stretch>
        </p:blipFill>
        <p:spPr bwMode="auto">
          <a:xfrm>
            <a:off x="5638800" y="4495800"/>
            <a:ext cx="3200400" cy="2133600"/>
          </a:xfrm>
          <a:prstGeom prst="rect">
            <a:avLst/>
          </a:prstGeom>
          <a:noFill/>
          <a:ln w="9525">
            <a:noFill/>
            <a:miter lim="800000"/>
            <a:headEnd/>
            <a:tailEnd/>
          </a:ln>
        </p:spPr>
      </p:pic>
      <p:pic>
        <p:nvPicPr>
          <p:cNvPr id="36867" name="Picture 9" descr="5950239051.jpg"/>
          <p:cNvPicPr>
            <a:picLocks noChangeAspect="1"/>
          </p:cNvPicPr>
          <p:nvPr/>
        </p:nvPicPr>
        <p:blipFill>
          <a:blip r:embed="rId5" cstate="print"/>
          <a:srcRect/>
          <a:stretch>
            <a:fillRect/>
          </a:stretch>
        </p:blipFill>
        <p:spPr bwMode="auto">
          <a:xfrm>
            <a:off x="2133600" y="2057400"/>
            <a:ext cx="3200400" cy="2133600"/>
          </a:xfrm>
          <a:prstGeom prst="rect">
            <a:avLst/>
          </a:prstGeom>
          <a:noFill/>
          <a:ln w="9525">
            <a:noFill/>
            <a:miter lim="800000"/>
            <a:headEnd/>
            <a:tailEnd/>
          </a:ln>
        </p:spPr>
      </p:pic>
      <p:pic>
        <p:nvPicPr>
          <p:cNvPr id="36868" name="Picture 11" descr="5950184129.jpg"/>
          <p:cNvPicPr>
            <a:picLocks noChangeAspect="1"/>
          </p:cNvPicPr>
          <p:nvPr/>
        </p:nvPicPr>
        <p:blipFill>
          <a:blip r:embed="rId6" cstate="print"/>
          <a:srcRect/>
          <a:stretch>
            <a:fillRect/>
          </a:stretch>
        </p:blipFill>
        <p:spPr bwMode="auto">
          <a:xfrm>
            <a:off x="5638800" y="2057400"/>
            <a:ext cx="3200400" cy="2133600"/>
          </a:xfrm>
          <a:prstGeom prst="rect">
            <a:avLst/>
          </a:prstGeom>
          <a:noFill/>
          <a:ln w="9525">
            <a:noFill/>
            <a:miter lim="800000"/>
            <a:headEnd/>
            <a:tailEnd/>
          </a:ln>
        </p:spPr>
      </p:pic>
      <p:sp>
        <p:nvSpPr>
          <p:cNvPr id="36869" name="Text Box 12"/>
          <p:cNvSpPr txBox="1">
            <a:spLocks noChangeArrowheads="1"/>
          </p:cNvSpPr>
          <p:nvPr/>
        </p:nvSpPr>
        <p:spPr bwMode="auto">
          <a:xfrm>
            <a:off x="7924800" y="1143000"/>
            <a:ext cx="800100" cy="457200"/>
          </a:xfrm>
          <a:prstGeom prst="rect">
            <a:avLst/>
          </a:prstGeom>
          <a:noFill/>
          <a:ln w="9525">
            <a:noFill/>
            <a:miter lim="800000"/>
            <a:headEnd/>
            <a:tailEnd/>
          </a:ln>
        </p:spPr>
        <p:txBody>
          <a:bodyPr wrap="none">
            <a:spAutoFit/>
          </a:bodyPr>
          <a:lstStyle/>
          <a:p>
            <a:r>
              <a:rPr lang="en-US" sz="2400"/>
              <a:t>2011</a:t>
            </a:r>
          </a:p>
        </p:txBody>
      </p:sp>
      <p:sp>
        <p:nvSpPr>
          <p:cNvPr id="36870" name="Title 1"/>
          <p:cNvSpPr txBox="1">
            <a:spLocks/>
          </p:cNvSpPr>
          <p:nvPr/>
        </p:nvSpPr>
        <p:spPr bwMode="auto">
          <a:xfrm>
            <a:off x="2057400" y="304800"/>
            <a:ext cx="7848600" cy="1143000"/>
          </a:xfrm>
          <a:prstGeom prst="rect">
            <a:avLst/>
          </a:prstGeom>
          <a:noFill/>
          <a:ln w="9525">
            <a:noFill/>
            <a:miter lim="800000"/>
            <a:headEnd/>
            <a:tailEnd/>
          </a:ln>
        </p:spPr>
        <p:txBody>
          <a:bodyPr anchor="ctr"/>
          <a:lstStyle/>
          <a:p>
            <a:pPr eaLnBrk="0" hangingPunct="0"/>
            <a:r>
              <a:rPr lang="en-US" sz="3600"/>
              <a:t>2</a:t>
            </a:r>
            <a:r>
              <a:rPr lang="en-US" sz="3600" baseline="30000"/>
              <a:t>nd</a:t>
            </a:r>
            <a:r>
              <a:rPr lang="en-US" sz="3600"/>
              <a:t> Annual			Workshop</a:t>
            </a:r>
            <a:endParaRPr lang="en-US" sz="3600">
              <a:cs typeface="Arial" charset="0"/>
            </a:endParaRPr>
          </a:p>
        </p:txBody>
      </p:sp>
      <p:pic>
        <p:nvPicPr>
          <p:cNvPr id="36871" name="Picture 3" descr="logo.png"/>
          <p:cNvPicPr>
            <a:picLocks noChangeAspect="1"/>
          </p:cNvPicPr>
          <p:nvPr/>
        </p:nvPicPr>
        <p:blipFill>
          <a:blip r:embed="rId7" cstate="print"/>
          <a:srcRect/>
          <a:stretch>
            <a:fillRect/>
          </a:stretch>
        </p:blipFill>
        <p:spPr bwMode="auto">
          <a:xfrm>
            <a:off x="4191000" y="433388"/>
            <a:ext cx="2500313"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p:txBody>
          <a:bodyPr/>
          <a:lstStyle/>
          <a:p>
            <a:pPr eaLnBrk="1" hangingPunct="1"/>
            <a:r>
              <a:rPr lang="en-US" smtClean="0"/>
              <a:t>Finished day off with liquid nitrogen ice cream</a:t>
            </a:r>
          </a:p>
          <a:p>
            <a:pPr eaLnBrk="1" hangingPunct="1"/>
            <a:r>
              <a:rPr lang="en-US" smtClean="0"/>
              <a:t>Each participant got certificate of completion and DVD of videos</a:t>
            </a:r>
          </a:p>
        </p:txBody>
      </p:sp>
      <p:pic>
        <p:nvPicPr>
          <p:cNvPr id="38914" name="Picture 6" descr="5950827126.jpg"/>
          <p:cNvPicPr>
            <a:picLocks noChangeAspect="1"/>
          </p:cNvPicPr>
          <p:nvPr/>
        </p:nvPicPr>
        <p:blipFill>
          <a:blip r:embed="rId3" cstate="print"/>
          <a:srcRect/>
          <a:stretch>
            <a:fillRect/>
          </a:stretch>
        </p:blipFill>
        <p:spPr bwMode="auto">
          <a:xfrm>
            <a:off x="2209800" y="4038600"/>
            <a:ext cx="3200400" cy="2133600"/>
          </a:xfrm>
          <a:prstGeom prst="rect">
            <a:avLst/>
          </a:prstGeom>
          <a:noFill/>
          <a:ln w="9525">
            <a:noFill/>
            <a:miter lim="800000"/>
            <a:headEnd/>
            <a:tailEnd/>
          </a:ln>
        </p:spPr>
      </p:pic>
      <p:pic>
        <p:nvPicPr>
          <p:cNvPr id="38915" name="Picture 8" descr="5950277291.jpg"/>
          <p:cNvPicPr>
            <a:picLocks noChangeAspect="1"/>
          </p:cNvPicPr>
          <p:nvPr/>
        </p:nvPicPr>
        <p:blipFill>
          <a:blip r:embed="rId4" cstate="print"/>
          <a:srcRect/>
          <a:stretch>
            <a:fillRect/>
          </a:stretch>
        </p:blipFill>
        <p:spPr bwMode="auto">
          <a:xfrm>
            <a:off x="5638800" y="4038600"/>
            <a:ext cx="3200400" cy="2133600"/>
          </a:xfrm>
          <a:prstGeom prst="rect">
            <a:avLst/>
          </a:prstGeom>
          <a:noFill/>
          <a:ln w="9525">
            <a:noFill/>
            <a:miter lim="800000"/>
            <a:headEnd/>
            <a:tailEnd/>
          </a:ln>
        </p:spPr>
      </p:pic>
      <p:sp>
        <p:nvSpPr>
          <p:cNvPr id="38916" name="Text Box 12"/>
          <p:cNvSpPr txBox="1">
            <a:spLocks noChangeArrowheads="1"/>
          </p:cNvSpPr>
          <p:nvPr/>
        </p:nvSpPr>
        <p:spPr bwMode="auto">
          <a:xfrm>
            <a:off x="7924800" y="1143000"/>
            <a:ext cx="800100" cy="457200"/>
          </a:xfrm>
          <a:prstGeom prst="rect">
            <a:avLst/>
          </a:prstGeom>
          <a:noFill/>
          <a:ln w="9525">
            <a:noFill/>
            <a:miter lim="800000"/>
            <a:headEnd/>
            <a:tailEnd/>
          </a:ln>
        </p:spPr>
        <p:txBody>
          <a:bodyPr wrap="none">
            <a:spAutoFit/>
          </a:bodyPr>
          <a:lstStyle/>
          <a:p>
            <a:r>
              <a:rPr lang="en-US" sz="2400"/>
              <a:t>2011</a:t>
            </a:r>
          </a:p>
        </p:txBody>
      </p:sp>
      <p:sp>
        <p:nvSpPr>
          <p:cNvPr id="38917" name="Title 1"/>
          <p:cNvSpPr txBox="1">
            <a:spLocks/>
          </p:cNvSpPr>
          <p:nvPr/>
        </p:nvSpPr>
        <p:spPr bwMode="auto">
          <a:xfrm>
            <a:off x="2057400" y="304800"/>
            <a:ext cx="7848600" cy="1143000"/>
          </a:xfrm>
          <a:prstGeom prst="rect">
            <a:avLst/>
          </a:prstGeom>
          <a:noFill/>
          <a:ln w="9525">
            <a:noFill/>
            <a:miter lim="800000"/>
            <a:headEnd/>
            <a:tailEnd/>
          </a:ln>
        </p:spPr>
        <p:txBody>
          <a:bodyPr anchor="ctr"/>
          <a:lstStyle/>
          <a:p>
            <a:pPr eaLnBrk="0" hangingPunct="0"/>
            <a:r>
              <a:rPr lang="en-US" sz="3600"/>
              <a:t>2</a:t>
            </a:r>
            <a:r>
              <a:rPr lang="en-US" sz="3600" baseline="30000"/>
              <a:t>nd</a:t>
            </a:r>
            <a:r>
              <a:rPr lang="en-US" sz="3600"/>
              <a:t> Annual			Workshop</a:t>
            </a:r>
            <a:endParaRPr lang="en-US" sz="3600">
              <a:cs typeface="Arial" charset="0"/>
            </a:endParaRPr>
          </a:p>
        </p:txBody>
      </p:sp>
      <p:pic>
        <p:nvPicPr>
          <p:cNvPr id="38918" name="Picture 3" descr="logo.png"/>
          <p:cNvPicPr>
            <a:picLocks noChangeAspect="1"/>
          </p:cNvPicPr>
          <p:nvPr/>
        </p:nvPicPr>
        <p:blipFill>
          <a:blip r:embed="rId5" cstate="print"/>
          <a:srcRect/>
          <a:stretch>
            <a:fillRect/>
          </a:stretch>
        </p:blipFill>
        <p:spPr bwMode="auto">
          <a:xfrm>
            <a:off x="4191000" y="433388"/>
            <a:ext cx="2500313"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a:xfrm>
            <a:off x="1981200" y="2209800"/>
            <a:ext cx="6934200" cy="1752600"/>
          </a:xfrm>
        </p:spPr>
        <p:txBody>
          <a:bodyPr/>
          <a:lstStyle/>
          <a:p>
            <a:r>
              <a:rPr lang="en-US" smtClean="0"/>
              <a:t>July 20</a:t>
            </a:r>
            <a:r>
              <a:rPr lang="en-US" baseline="30000" smtClean="0"/>
              <a:t>th</a:t>
            </a:r>
            <a:r>
              <a:rPr lang="en-US" smtClean="0"/>
              <a:t>, 2012, 9:00 am – 3:00 pm</a:t>
            </a:r>
          </a:p>
          <a:p>
            <a:r>
              <a:rPr lang="en-US" smtClean="0"/>
              <a:t>32 participants </a:t>
            </a:r>
          </a:p>
          <a:p>
            <a:r>
              <a:rPr lang="en-US" smtClean="0"/>
              <a:t>Keynote address by Dr. Jim Wightman, VT </a:t>
            </a:r>
            <a:r>
              <a:rPr lang="en-US" i="1" smtClean="0"/>
              <a:t>Emeritus</a:t>
            </a:r>
          </a:p>
          <a:p>
            <a:pPr>
              <a:buFont typeface="Wingdings 2" pitchFamily="18" charset="2"/>
              <a:buNone/>
            </a:pPr>
            <a:endParaRPr lang="en-US" smtClean="0"/>
          </a:p>
        </p:txBody>
      </p:sp>
      <p:pic>
        <p:nvPicPr>
          <p:cNvPr id="40962" name="Picture 2"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0963" name="Picture 4"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0964" name="Picture 6"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0965" name="Picture 2" descr="S:\Caran Group\Casey Rogers\Research Pics\Events\workshop 2012\Good ones\231436A_07.20.12-1071.jpg"/>
          <p:cNvPicPr>
            <a:picLocks noChangeAspect="1" noChangeArrowheads="1"/>
          </p:cNvPicPr>
          <p:nvPr/>
        </p:nvPicPr>
        <p:blipFill>
          <a:blip r:embed="rId4" cstate="print"/>
          <a:srcRect l="40665" r="188" b="11111"/>
          <a:stretch>
            <a:fillRect/>
          </a:stretch>
        </p:blipFill>
        <p:spPr bwMode="auto">
          <a:xfrm>
            <a:off x="838200" y="4191000"/>
            <a:ext cx="2286000" cy="2286000"/>
          </a:xfrm>
          <a:prstGeom prst="rect">
            <a:avLst/>
          </a:prstGeom>
          <a:noFill/>
          <a:ln w="9525">
            <a:noFill/>
            <a:miter lim="800000"/>
            <a:headEnd/>
            <a:tailEnd/>
          </a:ln>
        </p:spPr>
      </p:pic>
      <p:pic>
        <p:nvPicPr>
          <p:cNvPr id="40966" name="Picture 3" descr="S:\Caran Group\Casey Rogers\Research Pics\Events\workshop 2012\Good ones\231436A_07.20.12-1181.jpg"/>
          <p:cNvPicPr>
            <a:picLocks noChangeAspect="1" noChangeArrowheads="1"/>
          </p:cNvPicPr>
          <p:nvPr/>
        </p:nvPicPr>
        <p:blipFill>
          <a:blip r:embed="rId5" cstate="print"/>
          <a:srcRect l="14787" r="11279"/>
          <a:stretch>
            <a:fillRect/>
          </a:stretch>
        </p:blipFill>
        <p:spPr bwMode="auto">
          <a:xfrm>
            <a:off x="3429000" y="4191000"/>
            <a:ext cx="2540000" cy="2286000"/>
          </a:xfrm>
          <a:prstGeom prst="rect">
            <a:avLst/>
          </a:prstGeom>
          <a:noFill/>
          <a:ln w="9525">
            <a:noFill/>
            <a:miter lim="800000"/>
            <a:headEnd/>
            <a:tailEnd/>
          </a:ln>
        </p:spPr>
      </p:pic>
      <p:pic>
        <p:nvPicPr>
          <p:cNvPr id="40967" name="Picture 4" descr="S:\Caran Group\Casey Rogers\Research Pics\Events\workshop 2012\Good ones\231436A_07.20.12-1197.jpg"/>
          <p:cNvPicPr>
            <a:picLocks noChangeAspect="1" noChangeArrowheads="1"/>
          </p:cNvPicPr>
          <p:nvPr/>
        </p:nvPicPr>
        <p:blipFill>
          <a:blip r:embed="rId6" cstate="print"/>
          <a:srcRect l="22180"/>
          <a:stretch>
            <a:fillRect/>
          </a:stretch>
        </p:blipFill>
        <p:spPr bwMode="auto">
          <a:xfrm>
            <a:off x="6243638" y="4191000"/>
            <a:ext cx="2671762" cy="2286000"/>
          </a:xfrm>
          <a:prstGeom prst="rect">
            <a:avLst/>
          </a:prstGeom>
          <a:noFill/>
          <a:ln w="9525">
            <a:noFill/>
            <a:miter lim="800000"/>
            <a:headEnd/>
            <a:tailEnd/>
          </a:ln>
        </p:spPr>
      </p:pic>
      <p:sp>
        <p:nvSpPr>
          <p:cNvPr id="40968" name="AutoShape 2" descr="https://sn2prd0202.outlook.com/owa/attachment.ashx?id=RgAAAAD4Ga0p2edBRppy5EODwoEtBwCsclTpeYVPQJb6RnG3iqw5AAAAAB0LAADIt%2bbtvO96RLOAjh3Ae6kVAABBe%2b2gAAAJ&amp;attcnt=1&amp;attid0=BAAAAAAA&amp;attcid0=20ef824a-a52b-48d9-aa8f-ba4044f1df77%40namprd02.prod.outlook.com"/>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40969" name="AutoShape 4" descr="https://sn2prd0202.outlook.com/owa/attachment.ashx?id=RgAAAAD4Ga0p2edBRppy5EODwoEtBwCsclTpeYVPQJb6RnG3iqw5AAAAAB0LAADIt%2bbtvO96RLOAjh3Ae6kVAABBe%2b2gAAAJ&amp;attcnt=1&amp;attid0=BAAAAAAA&amp;attcid0=20ef824a-a52b-48d9-aa8f-ba4044f1df77%40namprd02.prod.outlook.com"/>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40970" name="AutoShape 6" descr="https://sn2prd0202.outlook.com/owa/attachment.ashx?id=RgAAAAD4Ga0p2edBRppy5EODwoEtBwCsclTpeYVPQJb6RnG3iqw5AAAAAB0LAADIt%2bbtvO96RLOAjh3Ae6kVAABBe%2b2gAAAJ&amp;attcnt=1&amp;attid0=BAAAAAAA&amp;attcid0=20ef824a-a52b-48d9-aa8f-ba4044f1df77%40namprd02.prod.outlook.com"/>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40971" name="Text Box 12"/>
          <p:cNvSpPr txBox="1">
            <a:spLocks noChangeArrowheads="1"/>
          </p:cNvSpPr>
          <p:nvPr/>
        </p:nvSpPr>
        <p:spPr bwMode="auto">
          <a:xfrm>
            <a:off x="7924800" y="1143000"/>
            <a:ext cx="800100" cy="457200"/>
          </a:xfrm>
          <a:prstGeom prst="rect">
            <a:avLst/>
          </a:prstGeom>
          <a:noFill/>
          <a:ln w="9525">
            <a:noFill/>
            <a:miter lim="800000"/>
            <a:headEnd/>
            <a:tailEnd/>
          </a:ln>
        </p:spPr>
        <p:txBody>
          <a:bodyPr wrap="none">
            <a:spAutoFit/>
          </a:bodyPr>
          <a:lstStyle/>
          <a:p>
            <a:r>
              <a:rPr lang="en-US" sz="2400"/>
              <a:t>2012</a:t>
            </a:r>
          </a:p>
        </p:txBody>
      </p:sp>
      <p:sp>
        <p:nvSpPr>
          <p:cNvPr id="40972" name="Title 1"/>
          <p:cNvSpPr txBox="1">
            <a:spLocks/>
          </p:cNvSpPr>
          <p:nvPr/>
        </p:nvSpPr>
        <p:spPr bwMode="auto">
          <a:xfrm>
            <a:off x="2057400" y="304800"/>
            <a:ext cx="7848600" cy="1143000"/>
          </a:xfrm>
          <a:prstGeom prst="rect">
            <a:avLst/>
          </a:prstGeom>
          <a:noFill/>
          <a:ln w="9525">
            <a:noFill/>
            <a:miter lim="800000"/>
            <a:headEnd/>
            <a:tailEnd/>
          </a:ln>
        </p:spPr>
        <p:txBody>
          <a:bodyPr anchor="ctr"/>
          <a:lstStyle/>
          <a:p>
            <a:pPr eaLnBrk="0" hangingPunct="0"/>
            <a:r>
              <a:rPr lang="en-US" sz="3600"/>
              <a:t>3</a:t>
            </a:r>
            <a:r>
              <a:rPr lang="en-US" sz="3600" baseline="30000"/>
              <a:t>rd</a:t>
            </a:r>
            <a:r>
              <a:rPr lang="en-US" sz="3600"/>
              <a:t> Annual			Workshop</a:t>
            </a:r>
            <a:endParaRPr lang="en-US" sz="3600">
              <a:cs typeface="Arial" charset="0"/>
            </a:endParaRPr>
          </a:p>
        </p:txBody>
      </p:sp>
      <p:pic>
        <p:nvPicPr>
          <p:cNvPr id="40973" name="Picture 3" descr="logo.png"/>
          <p:cNvPicPr>
            <a:picLocks noChangeAspect="1"/>
          </p:cNvPicPr>
          <p:nvPr/>
        </p:nvPicPr>
        <p:blipFill>
          <a:blip r:embed="rId7" cstate="print"/>
          <a:srcRect/>
          <a:stretch>
            <a:fillRect/>
          </a:stretch>
        </p:blipFill>
        <p:spPr bwMode="auto">
          <a:xfrm>
            <a:off x="4191000" y="433388"/>
            <a:ext cx="2500313"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p:txBody>
          <a:bodyPr/>
          <a:lstStyle/>
          <a:p>
            <a:r>
              <a:rPr lang="en-US" smtClean="0"/>
              <a:t>“Open Mic”</a:t>
            </a:r>
          </a:p>
          <a:p>
            <a:pPr marL="742950" lvl="1" indent="-285750"/>
            <a:r>
              <a:rPr lang="en-US" smtClean="0"/>
              <a:t>Participants shared favorite demos</a:t>
            </a:r>
          </a:p>
          <a:p>
            <a:endParaRPr lang="en-US" smtClean="0"/>
          </a:p>
          <a:p>
            <a:endParaRPr lang="en-US" smtClean="0"/>
          </a:p>
          <a:p>
            <a:endParaRPr lang="en-US" smtClean="0"/>
          </a:p>
          <a:p>
            <a:endParaRPr lang="en-US" smtClean="0"/>
          </a:p>
          <a:p>
            <a:endParaRPr lang="en-US" smtClean="0"/>
          </a:p>
          <a:p>
            <a:r>
              <a:rPr lang="en-US" smtClean="0"/>
              <a:t>Lunch at campus dining hall</a:t>
            </a:r>
          </a:p>
        </p:txBody>
      </p:sp>
      <p:pic>
        <p:nvPicPr>
          <p:cNvPr id="43010" name="Picture 2"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3011" name="Picture 4"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3012" name="Picture 6"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3013" name="Picture 5" descr="S:\Caran Group\Casey Rogers\Research Pics\Events\workshop 2012\Good ones\231436A_07.20.12-1270.jpg"/>
          <p:cNvPicPr>
            <a:picLocks noChangeAspect="1" noChangeArrowheads="1"/>
          </p:cNvPicPr>
          <p:nvPr/>
        </p:nvPicPr>
        <p:blipFill>
          <a:blip r:embed="rId4" cstate="print"/>
          <a:srcRect/>
          <a:stretch>
            <a:fillRect/>
          </a:stretch>
        </p:blipFill>
        <p:spPr bwMode="auto">
          <a:xfrm>
            <a:off x="5405438" y="3505200"/>
            <a:ext cx="3433762" cy="2286000"/>
          </a:xfrm>
          <a:prstGeom prst="rect">
            <a:avLst/>
          </a:prstGeom>
          <a:noFill/>
          <a:ln w="9525">
            <a:noFill/>
            <a:miter lim="800000"/>
            <a:headEnd/>
            <a:tailEnd/>
          </a:ln>
        </p:spPr>
      </p:pic>
      <p:sp>
        <p:nvSpPr>
          <p:cNvPr id="43014" name="AutoShape 2" descr="https://sn2prd0202.outlook.com/owa/attachment.ashx?id=RgAAAAD4Ga0p2edBRppy5EODwoEtBwCsclTpeYVPQJb6RnG3iqw5AAAAAB0LAADIt%2bbtvO96RLOAjh3Ae6kVAABBe%2b2gAAAJ&amp;attcnt=1&amp;attid0=BAAAAAAA&amp;attcid0=20ef824a-a52b-48d9-aa8f-ba4044f1df77%40namprd02.prod.outlook.com"/>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43015" name="AutoShape 4" descr="https://sn2prd0202.outlook.com/owa/attachment.ashx?id=RgAAAAD4Ga0p2edBRppy5EODwoEtBwCsclTpeYVPQJb6RnG3iqw5AAAAAB0LAADIt%2bbtvO96RLOAjh3Ae6kVAABBe%2b2gAAAJ&amp;attcnt=1&amp;attid0=BAAAAAAA&amp;attcid0=20ef824a-a52b-48d9-aa8f-ba4044f1df77%40namprd02.prod.outlook.com"/>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43016" name="AutoShape 6" descr="https://sn2prd0202.outlook.com/owa/attachment.ashx?id=RgAAAAD4Ga0p2edBRppy5EODwoEtBwCsclTpeYVPQJb6RnG3iqw5AAAAAB0LAADIt%2bbtvO96RLOAjh3Ae6kVAABBe%2b2gAAAJ&amp;attcnt=1&amp;attid0=BAAAAAAA&amp;attcid0=20ef824a-a52b-48d9-aa8f-ba4044f1df77%40namprd02.prod.outlook.com"/>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3017" name="Picture 7" descr="C:\Documents and Settings\chemstud\My Documents\Downloads\photo.JPG"/>
          <p:cNvPicPr>
            <a:picLocks noChangeAspect="1" noChangeArrowheads="1"/>
          </p:cNvPicPr>
          <p:nvPr/>
        </p:nvPicPr>
        <p:blipFill>
          <a:blip r:embed="rId5" cstate="print"/>
          <a:srcRect/>
          <a:stretch>
            <a:fillRect/>
          </a:stretch>
        </p:blipFill>
        <p:spPr bwMode="auto">
          <a:xfrm>
            <a:off x="2128838" y="3505200"/>
            <a:ext cx="3048000" cy="2286000"/>
          </a:xfrm>
          <a:prstGeom prst="rect">
            <a:avLst/>
          </a:prstGeom>
          <a:noFill/>
          <a:ln w="9525">
            <a:noFill/>
            <a:miter lim="800000"/>
            <a:headEnd/>
            <a:tailEnd/>
          </a:ln>
        </p:spPr>
      </p:pic>
      <p:sp>
        <p:nvSpPr>
          <p:cNvPr id="43018" name="Text Box 12"/>
          <p:cNvSpPr txBox="1">
            <a:spLocks noChangeArrowheads="1"/>
          </p:cNvSpPr>
          <p:nvPr/>
        </p:nvSpPr>
        <p:spPr bwMode="auto">
          <a:xfrm>
            <a:off x="7924800" y="1143000"/>
            <a:ext cx="800100" cy="457200"/>
          </a:xfrm>
          <a:prstGeom prst="rect">
            <a:avLst/>
          </a:prstGeom>
          <a:noFill/>
          <a:ln w="9525">
            <a:noFill/>
            <a:miter lim="800000"/>
            <a:headEnd/>
            <a:tailEnd/>
          </a:ln>
        </p:spPr>
        <p:txBody>
          <a:bodyPr wrap="none">
            <a:spAutoFit/>
          </a:bodyPr>
          <a:lstStyle/>
          <a:p>
            <a:r>
              <a:rPr lang="en-US" sz="2400"/>
              <a:t>2012</a:t>
            </a:r>
          </a:p>
        </p:txBody>
      </p:sp>
      <p:sp>
        <p:nvSpPr>
          <p:cNvPr id="43019" name="Title 1"/>
          <p:cNvSpPr txBox="1">
            <a:spLocks/>
          </p:cNvSpPr>
          <p:nvPr/>
        </p:nvSpPr>
        <p:spPr bwMode="auto">
          <a:xfrm>
            <a:off x="2057400" y="304800"/>
            <a:ext cx="7848600" cy="1143000"/>
          </a:xfrm>
          <a:prstGeom prst="rect">
            <a:avLst/>
          </a:prstGeom>
          <a:noFill/>
          <a:ln w="9525">
            <a:noFill/>
            <a:miter lim="800000"/>
            <a:headEnd/>
            <a:tailEnd/>
          </a:ln>
        </p:spPr>
        <p:txBody>
          <a:bodyPr anchor="ctr"/>
          <a:lstStyle/>
          <a:p>
            <a:pPr eaLnBrk="0" hangingPunct="0"/>
            <a:r>
              <a:rPr lang="en-US" sz="3600"/>
              <a:t>3</a:t>
            </a:r>
            <a:r>
              <a:rPr lang="en-US" sz="3600" baseline="30000"/>
              <a:t>rd</a:t>
            </a:r>
            <a:r>
              <a:rPr lang="en-US" sz="3600"/>
              <a:t> Annual			Workshop</a:t>
            </a:r>
            <a:endParaRPr lang="en-US" sz="3600">
              <a:cs typeface="Arial" charset="0"/>
            </a:endParaRPr>
          </a:p>
        </p:txBody>
      </p:sp>
      <p:pic>
        <p:nvPicPr>
          <p:cNvPr id="43020" name="Picture 3" descr="logo.png"/>
          <p:cNvPicPr>
            <a:picLocks noChangeAspect="1"/>
          </p:cNvPicPr>
          <p:nvPr/>
        </p:nvPicPr>
        <p:blipFill>
          <a:blip r:embed="rId6" cstate="print"/>
          <a:srcRect/>
          <a:stretch>
            <a:fillRect/>
          </a:stretch>
        </p:blipFill>
        <p:spPr bwMode="auto">
          <a:xfrm>
            <a:off x="4191000" y="433388"/>
            <a:ext cx="2500313"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2286000" y="2057400"/>
            <a:ext cx="6248400" cy="3840163"/>
          </a:xfrm>
        </p:spPr>
        <p:txBody>
          <a:bodyPr/>
          <a:lstStyle/>
          <a:p>
            <a:r>
              <a:rPr lang="en-US" smtClean="0"/>
              <a:t>two 1 hour lab sessions</a:t>
            </a:r>
          </a:p>
        </p:txBody>
      </p:sp>
      <p:pic>
        <p:nvPicPr>
          <p:cNvPr id="45058" name="Picture 2"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5059" name="Picture 4"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5060" name="Picture 6"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grpSp>
        <p:nvGrpSpPr>
          <p:cNvPr id="45061" name="Group 15"/>
          <p:cNvGrpSpPr>
            <a:grpSpLocks/>
          </p:cNvGrpSpPr>
          <p:nvPr/>
        </p:nvGrpSpPr>
        <p:grpSpPr bwMode="auto">
          <a:xfrm>
            <a:off x="1066800" y="2667000"/>
            <a:ext cx="7924800" cy="3810000"/>
            <a:chOff x="685577" y="2514600"/>
            <a:chExt cx="7925023" cy="3810000"/>
          </a:xfrm>
        </p:grpSpPr>
        <p:pic>
          <p:nvPicPr>
            <p:cNvPr id="45065" name="Picture 2" descr="S:\Caran Group\Casey Rogers\Research Pics\Events\workshop 2012\Good ones\231436A_07.20.12-1315.jpg"/>
            <p:cNvPicPr>
              <a:picLocks noChangeAspect="1" noChangeArrowheads="1"/>
            </p:cNvPicPr>
            <p:nvPr/>
          </p:nvPicPr>
          <p:blipFill>
            <a:blip r:embed="rId4" cstate="print"/>
            <a:srcRect l="8466"/>
            <a:stretch>
              <a:fillRect/>
            </a:stretch>
          </p:blipFill>
          <p:spPr bwMode="auto">
            <a:xfrm>
              <a:off x="685577" y="2514600"/>
              <a:ext cx="2514823" cy="1828800"/>
            </a:xfrm>
            <a:prstGeom prst="rect">
              <a:avLst/>
            </a:prstGeom>
            <a:noFill/>
            <a:ln w="9525">
              <a:noFill/>
              <a:miter lim="800000"/>
              <a:headEnd/>
              <a:tailEnd/>
            </a:ln>
          </p:spPr>
        </p:pic>
        <p:pic>
          <p:nvPicPr>
            <p:cNvPr id="45066" name="Picture 3" descr="S:\Caran Group\Casey Rogers\Research Pics\Events\workshop 2012\Good ones\231436A_07.20.12-1374.jpg"/>
            <p:cNvPicPr>
              <a:picLocks noChangeAspect="1" noChangeArrowheads="1"/>
            </p:cNvPicPr>
            <p:nvPr/>
          </p:nvPicPr>
          <p:blipFill>
            <a:blip r:embed="rId5" cstate="print"/>
            <a:srcRect l="8466"/>
            <a:stretch>
              <a:fillRect/>
            </a:stretch>
          </p:blipFill>
          <p:spPr bwMode="auto">
            <a:xfrm>
              <a:off x="685577" y="4495800"/>
              <a:ext cx="2514823" cy="1828800"/>
            </a:xfrm>
            <a:prstGeom prst="rect">
              <a:avLst/>
            </a:prstGeom>
            <a:noFill/>
            <a:ln w="9525">
              <a:noFill/>
              <a:miter lim="800000"/>
              <a:headEnd/>
              <a:tailEnd/>
            </a:ln>
          </p:spPr>
        </p:pic>
        <p:pic>
          <p:nvPicPr>
            <p:cNvPr id="45067" name="Picture 4" descr="S:\Caran Group\Casey Rogers\Research Pics\Events\workshop 2012\Good ones\231436A_07.20.12-1401.jpg"/>
            <p:cNvPicPr>
              <a:picLocks noChangeAspect="1" noChangeArrowheads="1"/>
            </p:cNvPicPr>
            <p:nvPr/>
          </p:nvPicPr>
          <p:blipFill>
            <a:blip r:embed="rId6" cstate="print"/>
            <a:srcRect l="2919" r="5556"/>
            <a:stretch>
              <a:fillRect/>
            </a:stretch>
          </p:blipFill>
          <p:spPr bwMode="auto">
            <a:xfrm>
              <a:off x="6095777" y="2514600"/>
              <a:ext cx="2514601" cy="1828800"/>
            </a:xfrm>
            <a:prstGeom prst="rect">
              <a:avLst/>
            </a:prstGeom>
            <a:noFill/>
            <a:ln w="9525">
              <a:noFill/>
              <a:miter lim="800000"/>
              <a:headEnd/>
              <a:tailEnd/>
            </a:ln>
          </p:spPr>
        </p:pic>
        <p:pic>
          <p:nvPicPr>
            <p:cNvPr id="45068" name="Picture 5" descr="S:\Caran Group\Casey Rogers\Research Pics\Events\workshop 2012\Good ones\231436A_07.20.12-1429.jpg"/>
            <p:cNvPicPr>
              <a:picLocks noChangeAspect="1" noChangeArrowheads="1"/>
            </p:cNvPicPr>
            <p:nvPr/>
          </p:nvPicPr>
          <p:blipFill>
            <a:blip r:embed="rId7" cstate="print"/>
            <a:srcRect l="8466"/>
            <a:stretch>
              <a:fillRect/>
            </a:stretch>
          </p:blipFill>
          <p:spPr bwMode="auto">
            <a:xfrm>
              <a:off x="6095777" y="4495800"/>
              <a:ext cx="2514823" cy="1828800"/>
            </a:xfrm>
            <a:prstGeom prst="rect">
              <a:avLst/>
            </a:prstGeom>
            <a:noFill/>
            <a:ln w="9525">
              <a:noFill/>
              <a:miter lim="800000"/>
              <a:headEnd/>
              <a:tailEnd/>
            </a:ln>
          </p:spPr>
        </p:pic>
        <p:pic>
          <p:nvPicPr>
            <p:cNvPr id="45069" name="Picture 7" descr="S:\Caran Group\Casey Rogers\Research Pics\Events\workshop 2012\Good ones\231436A_07.20.12-1286.jpg"/>
            <p:cNvPicPr>
              <a:picLocks noChangeAspect="1" noChangeArrowheads="1"/>
            </p:cNvPicPr>
            <p:nvPr/>
          </p:nvPicPr>
          <p:blipFill>
            <a:blip r:embed="rId8" cstate="print"/>
            <a:srcRect r="11247"/>
            <a:stretch>
              <a:fillRect/>
            </a:stretch>
          </p:blipFill>
          <p:spPr bwMode="auto">
            <a:xfrm>
              <a:off x="3428777" y="4495800"/>
              <a:ext cx="2438400" cy="1828800"/>
            </a:xfrm>
            <a:prstGeom prst="rect">
              <a:avLst/>
            </a:prstGeom>
            <a:noFill/>
            <a:ln w="9525">
              <a:noFill/>
              <a:miter lim="800000"/>
              <a:headEnd/>
              <a:tailEnd/>
            </a:ln>
          </p:spPr>
        </p:pic>
        <p:pic>
          <p:nvPicPr>
            <p:cNvPr id="45070" name="Picture 1" descr="C:\Documents and Settings\chemstud\My Documents\Downloads\photo2.JPG"/>
            <p:cNvPicPr>
              <a:picLocks noChangeAspect="1" noChangeArrowheads="1"/>
            </p:cNvPicPr>
            <p:nvPr/>
          </p:nvPicPr>
          <p:blipFill>
            <a:blip r:embed="rId9" cstate="print"/>
            <a:srcRect/>
            <a:stretch>
              <a:fillRect/>
            </a:stretch>
          </p:blipFill>
          <p:spPr bwMode="auto">
            <a:xfrm>
              <a:off x="3433012" y="2514600"/>
              <a:ext cx="2438400" cy="1828800"/>
            </a:xfrm>
            <a:prstGeom prst="rect">
              <a:avLst/>
            </a:prstGeom>
            <a:noFill/>
            <a:ln w="9525">
              <a:noFill/>
              <a:miter lim="800000"/>
              <a:headEnd/>
              <a:tailEnd/>
            </a:ln>
          </p:spPr>
        </p:pic>
      </p:grpSp>
      <p:sp>
        <p:nvSpPr>
          <p:cNvPr id="45062" name="Text Box 12"/>
          <p:cNvSpPr txBox="1">
            <a:spLocks noChangeArrowheads="1"/>
          </p:cNvSpPr>
          <p:nvPr/>
        </p:nvSpPr>
        <p:spPr bwMode="auto">
          <a:xfrm>
            <a:off x="7924800" y="1143000"/>
            <a:ext cx="800100" cy="457200"/>
          </a:xfrm>
          <a:prstGeom prst="rect">
            <a:avLst/>
          </a:prstGeom>
          <a:noFill/>
          <a:ln w="9525">
            <a:noFill/>
            <a:miter lim="800000"/>
            <a:headEnd/>
            <a:tailEnd/>
          </a:ln>
        </p:spPr>
        <p:txBody>
          <a:bodyPr wrap="none">
            <a:spAutoFit/>
          </a:bodyPr>
          <a:lstStyle/>
          <a:p>
            <a:r>
              <a:rPr lang="en-US" sz="2400"/>
              <a:t>2012</a:t>
            </a:r>
          </a:p>
        </p:txBody>
      </p:sp>
      <p:sp>
        <p:nvSpPr>
          <p:cNvPr id="45063" name="Title 1"/>
          <p:cNvSpPr txBox="1">
            <a:spLocks/>
          </p:cNvSpPr>
          <p:nvPr/>
        </p:nvSpPr>
        <p:spPr bwMode="auto">
          <a:xfrm>
            <a:off x="2057400" y="304800"/>
            <a:ext cx="7848600" cy="1143000"/>
          </a:xfrm>
          <a:prstGeom prst="rect">
            <a:avLst/>
          </a:prstGeom>
          <a:noFill/>
          <a:ln w="9525">
            <a:noFill/>
            <a:miter lim="800000"/>
            <a:headEnd/>
            <a:tailEnd/>
          </a:ln>
        </p:spPr>
        <p:txBody>
          <a:bodyPr anchor="ctr"/>
          <a:lstStyle/>
          <a:p>
            <a:pPr eaLnBrk="0" hangingPunct="0"/>
            <a:r>
              <a:rPr lang="en-US" sz="3600"/>
              <a:t>3</a:t>
            </a:r>
            <a:r>
              <a:rPr lang="en-US" sz="3600" baseline="30000"/>
              <a:t>rd</a:t>
            </a:r>
            <a:r>
              <a:rPr lang="en-US" sz="3600"/>
              <a:t> Annual			Workshop</a:t>
            </a:r>
            <a:endParaRPr lang="en-US" sz="3600">
              <a:cs typeface="Arial" charset="0"/>
            </a:endParaRPr>
          </a:p>
        </p:txBody>
      </p:sp>
      <p:pic>
        <p:nvPicPr>
          <p:cNvPr id="45064" name="Picture 3" descr="logo.png"/>
          <p:cNvPicPr>
            <a:picLocks noChangeAspect="1"/>
          </p:cNvPicPr>
          <p:nvPr/>
        </p:nvPicPr>
        <p:blipFill>
          <a:blip r:embed="rId10" cstate="print"/>
          <a:srcRect/>
          <a:stretch>
            <a:fillRect/>
          </a:stretch>
        </p:blipFill>
        <p:spPr bwMode="auto">
          <a:xfrm>
            <a:off x="4191000" y="433388"/>
            <a:ext cx="2500313"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4294967295"/>
          </p:nvPr>
        </p:nvSpPr>
        <p:spPr>
          <a:xfrm>
            <a:off x="2286000" y="2057400"/>
            <a:ext cx="6172200" cy="3840163"/>
          </a:xfrm>
        </p:spPr>
        <p:txBody>
          <a:bodyPr/>
          <a:lstStyle/>
          <a:p>
            <a:r>
              <a:rPr lang="en-US" smtClean="0"/>
              <a:t>break between lab sessions to brainstorm about demos on a chip with high school teacher and JMU summer research participant Kevin Carini</a:t>
            </a:r>
          </a:p>
          <a:p>
            <a:endParaRPr lang="en-US" smtClean="0"/>
          </a:p>
        </p:txBody>
      </p:sp>
      <p:pic>
        <p:nvPicPr>
          <p:cNvPr id="47106" name="Picture 2"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7107" name="Picture 4"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7108" name="Picture 6"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sp>
        <p:nvSpPr>
          <p:cNvPr id="47109" name="Text Box 12"/>
          <p:cNvSpPr txBox="1">
            <a:spLocks noChangeArrowheads="1"/>
          </p:cNvSpPr>
          <p:nvPr/>
        </p:nvSpPr>
        <p:spPr bwMode="auto">
          <a:xfrm>
            <a:off x="7924800" y="1143000"/>
            <a:ext cx="800100" cy="457200"/>
          </a:xfrm>
          <a:prstGeom prst="rect">
            <a:avLst/>
          </a:prstGeom>
          <a:noFill/>
          <a:ln w="9525">
            <a:noFill/>
            <a:miter lim="800000"/>
            <a:headEnd/>
            <a:tailEnd/>
          </a:ln>
        </p:spPr>
        <p:txBody>
          <a:bodyPr wrap="none">
            <a:spAutoFit/>
          </a:bodyPr>
          <a:lstStyle/>
          <a:p>
            <a:r>
              <a:rPr lang="en-US" sz="2400"/>
              <a:t>2012</a:t>
            </a:r>
          </a:p>
        </p:txBody>
      </p:sp>
      <p:sp>
        <p:nvSpPr>
          <p:cNvPr id="47110" name="Title 1"/>
          <p:cNvSpPr txBox="1">
            <a:spLocks/>
          </p:cNvSpPr>
          <p:nvPr/>
        </p:nvSpPr>
        <p:spPr bwMode="auto">
          <a:xfrm>
            <a:off x="2057400" y="304800"/>
            <a:ext cx="7848600" cy="1143000"/>
          </a:xfrm>
          <a:prstGeom prst="rect">
            <a:avLst/>
          </a:prstGeom>
          <a:noFill/>
          <a:ln w="9525">
            <a:noFill/>
            <a:miter lim="800000"/>
            <a:headEnd/>
            <a:tailEnd/>
          </a:ln>
        </p:spPr>
        <p:txBody>
          <a:bodyPr anchor="ctr"/>
          <a:lstStyle/>
          <a:p>
            <a:pPr eaLnBrk="0" hangingPunct="0"/>
            <a:r>
              <a:rPr lang="en-US" sz="3600"/>
              <a:t>3</a:t>
            </a:r>
            <a:r>
              <a:rPr lang="en-US" sz="3600" baseline="30000"/>
              <a:t>rd</a:t>
            </a:r>
            <a:r>
              <a:rPr lang="en-US" sz="3600"/>
              <a:t> Annual			Workshop</a:t>
            </a:r>
            <a:endParaRPr lang="en-US" sz="3600">
              <a:cs typeface="Arial" charset="0"/>
            </a:endParaRPr>
          </a:p>
        </p:txBody>
      </p:sp>
      <p:pic>
        <p:nvPicPr>
          <p:cNvPr id="47111" name="Picture 3" descr="logo.png"/>
          <p:cNvPicPr>
            <a:picLocks noChangeAspect="1"/>
          </p:cNvPicPr>
          <p:nvPr/>
        </p:nvPicPr>
        <p:blipFill>
          <a:blip r:embed="rId4" cstate="print"/>
          <a:srcRect/>
          <a:stretch>
            <a:fillRect/>
          </a:stretch>
        </p:blipFill>
        <p:spPr bwMode="auto">
          <a:xfrm>
            <a:off x="4191000" y="433388"/>
            <a:ext cx="2500313" cy="695325"/>
          </a:xfrm>
          <a:prstGeom prst="rect">
            <a:avLst/>
          </a:prstGeom>
          <a:noFill/>
          <a:ln w="9525">
            <a:noFill/>
            <a:miter lim="800000"/>
            <a:headEnd/>
            <a:tailEnd/>
          </a:ln>
        </p:spPr>
      </p:pic>
      <p:pic>
        <p:nvPicPr>
          <p:cNvPr id="47112" name="Picture 2" descr="F:\Nano Research\Photos\P1030387.JPG"/>
          <p:cNvPicPr>
            <a:picLocks noChangeAspect="1" noChangeArrowheads="1"/>
          </p:cNvPicPr>
          <p:nvPr/>
        </p:nvPicPr>
        <p:blipFill>
          <a:blip r:embed="rId5" cstate="print">
            <a:lum contrast="30000"/>
          </a:blip>
          <a:srcRect l="5000" b="22221"/>
          <a:stretch>
            <a:fillRect/>
          </a:stretch>
        </p:blipFill>
        <p:spPr bwMode="auto">
          <a:xfrm>
            <a:off x="4292600" y="3276600"/>
            <a:ext cx="2289175" cy="1625600"/>
          </a:xfrm>
          <a:prstGeom prst="rect">
            <a:avLst/>
          </a:prstGeom>
          <a:noFill/>
          <a:ln w="9525">
            <a:noFill/>
            <a:miter lim="800000"/>
            <a:headEnd/>
            <a:tailEnd/>
          </a:ln>
        </p:spPr>
      </p:pic>
      <p:pic>
        <p:nvPicPr>
          <p:cNvPr id="47113" name="Picture 140"/>
          <p:cNvPicPr>
            <a:picLocks noChangeAspect="1" noChangeArrowheads="1"/>
          </p:cNvPicPr>
          <p:nvPr/>
        </p:nvPicPr>
        <p:blipFill>
          <a:blip r:embed="rId6" cstate="print"/>
          <a:srcRect/>
          <a:stretch>
            <a:fillRect/>
          </a:stretch>
        </p:blipFill>
        <p:spPr bwMode="auto">
          <a:xfrm>
            <a:off x="6705600" y="5013325"/>
            <a:ext cx="2120900" cy="1673225"/>
          </a:xfrm>
          <a:prstGeom prst="rect">
            <a:avLst/>
          </a:prstGeom>
          <a:noFill/>
          <a:ln w="9525">
            <a:noFill/>
            <a:miter lim="800000"/>
            <a:headEnd/>
            <a:tailEnd/>
          </a:ln>
        </p:spPr>
      </p:pic>
      <p:pic>
        <p:nvPicPr>
          <p:cNvPr id="47114" name="Picture 99"/>
          <p:cNvPicPr>
            <a:picLocks noChangeAspect="1" noChangeArrowheads="1"/>
          </p:cNvPicPr>
          <p:nvPr/>
        </p:nvPicPr>
        <p:blipFill>
          <a:blip r:embed="rId7" cstate="print"/>
          <a:srcRect/>
          <a:stretch>
            <a:fillRect/>
          </a:stretch>
        </p:blipFill>
        <p:spPr bwMode="auto">
          <a:xfrm>
            <a:off x="6781800" y="3276600"/>
            <a:ext cx="1981200" cy="1620838"/>
          </a:xfrm>
          <a:prstGeom prst="rect">
            <a:avLst/>
          </a:prstGeom>
          <a:noFill/>
          <a:ln w="9525">
            <a:noFill/>
            <a:miter lim="800000"/>
            <a:headEnd/>
            <a:tailEnd/>
          </a:ln>
        </p:spPr>
      </p:pic>
      <p:pic>
        <p:nvPicPr>
          <p:cNvPr id="47115" name="Picture 101"/>
          <p:cNvPicPr>
            <a:picLocks noChangeAspect="1" noChangeArrowheads="1"/>
          </p:cNvPicPr>
          <p:nvPr/>
        </p:nvPicPr>
        <p:blipFill>
          <a:blip r:embed="rId8" cstate="print"/>
          <a:srcRect/>
          <a:stretch>
            <a:fillRect/>
          </a:stretch>
        </p:blipFill>
        <p:spPr bwMode="auto">
          <a:xfrm>
            <a:off x="4438650" y="5030788"/>
            <a:ext cx="2038350" cy="1630362"/>
          </a:xfrm>
          <a:prstGeom prst="rect">
            <a:avLst/>
          </a:prstGeom>
          <a:noFill/>
          <a:ln w="9525">
            <a:noFill/>
            <a:miter lim="800000"/>
            <a:headEnd/>
            <a:tailEnd/>
          </a:ln>
        </p:spPr>
      </p:pic>
      <p:pic>
        <p:nvPicPr>
          <p:cNvPr id="47116" name="Picture 46"/>
          <p:cNvPicPr>
            <a:picLocks noChangeAspect="1" noChangeArrowheads="1"/>
          </p:cNvPicPr>
          <p:nvPr/>
        </p:nvPicPr>
        <p:blipFill>
          <a:blip r:embed="rId9" cstate="print"/>
          <a:srcRect l="37444" t="19672" r="5670" b="21312"/>
          <a:stretch>
            <a:fillRect/>
          </a:stretch>
        </p:blipFill>
        <p:spPr bwMode="auto">
          <a:xfrm>
            <a:off x="2133600" y="5029200"/>
            <a:ext cx="2057400" cy="1641475"/>
          </a:xfrm>
          <a:prstGeom prst="rect">
            <a:avLst/>
          </a:prstGeom>
          <a:noFill/>
          <a:ln w="9525">
            <a:noFill/>
            <a:miter lim="800000"/>
            <a:headEnd/>
            <a:tailEnd/>
          </a:ln>
        </p:spPr>
      </p:pic>
      <p:pic>
        <p:nvPicPr>
          <p:cNvPr id="47117" name="Picture 47"/>
          <p:cNvPicPr>
            <a:picLocks noChangeAspect="1" noChangeArrowheads="1"/>
          </p:cNvPicPr>
          <p:nvPr/>
        </p:nvPicPr>
        <p:blipFill>
          <a:blip r:embed="rId10" cstate="print"/>
          <a:srcRect l="19441" t="18735" r="23672" b="20375"/>
          <a:stretch>
            <a:fillRect/>
          </a:stretch>
        </p:blipFill>
        <p:spPr bwMode="auto">
          <a:xfrm>
            <a:off x="2133600" y="3276600"/>
            <a:ext cx="1981200" cy="163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1"/>
          <p:cNvSpPr>
            <a:spLocks noGrp="1"/>
          </p:cNvSpPr>
          <p:nvPr>
            <p:ph idx="4294967295"/>
          </p:nvPr>
        </p:nvSpPr>
        <p:spPr>
          <a:xfrm>
            <a:off x="2209800" y="2971800"/>
            <a:ext cx="3352800" cy="3001963"/>
          </a:xfrm>
        </p:spPr>
        <p:txBody>
          <a:bodyPr/>
          <a:lstStyle/>
          <a:p>
            <a:r>
              <a:rPr lang="en-US" smtClean="0"/>
              <a:t>more brainstorming with a USB microscope</a:t>
            </a:r>
          </a:p>
          <a:p>
            <a:r>
              <a:rPr lang="en-US" smtClean="0"/>
              <a:t>a tool that enables display of phenomena on a small scale</a:t>
            </a:r>
          </a:p>
          <a:p>
            <a:endParaRPr lang="en-US" smtClean="0"/>
          </a:p>
        </p:txBody>
      </p:sp>
      <p:pic>
        <p:nvPicPr>
          <p:cNvPr id="49154" name="Picture 2"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9155" name="Picture 4"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49156" name="Picture 6"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sp>
        <p:nvSpPr>
          <p:cNvPr id="49157" name="Text Box 12"/>
          <p:cNvSpPr txBox="1">
            <a:spLocks noChangeArrowheads="1"/>
          </p:cNvSpPr>
          <p:nvPr/>
        </p:nvSpPr>
        <p:spPr bwMode="auto">
          <a:xfrm>
            <a:off x="7924800" y="1143000"/>
            <a:ext cx="800100" cy="457200"/>
          </a:xfrm>
          <a:prstGeom prst="rect">
            <a:avLst/>
          </a:prstGeom>
          <a:noFill/>
          <a:ln w="9525">
            <a:noFill/>
            <a:miter lim="800000"/>
            <a:headEnd/>
            <a:tailEnd/>
          </a:ln>
        </p:spPr>
        <p:txBody>
          <a:bodyPr wrap="none">
            <a:spAutoFit/>
          </a:bodyPr>
          <a:lstStyle/>
          <a:p>
            <a:r>
              <a:rPr lang="en-US" sz="2400"/>
              <a:t>2012</a:t>
            </a:r>
          </a:p>
        </p:txBody>
      </p:sp>
      <p:sp>
        <p:nvSpPr>
          <p:cNvPr id="49158" name="Title 1"/>
          <p:cNvSpPr txBox="1">
            <a:spLocks/>
          </p:cNvSpPr>
          <p:nvPr/>
        </p:nvSpPr>
        <p:spPr bwMode="auto">
          <a:xfrm>
            <a:off x="2057400" y="304800"/>
            <a:ext cx="7848600" cy="1143000"/>
          </a:xfrm>
          <a:prstGeom prst="rect">
            <a:avLst/>
          </a:prstGeom>
          <a:noFill/>
          <a:ln w="9525">
            <a:noFill/>
            <a:miter lim="800000"/>
            <a:headEnd/>
            <a:tailEnd/>
          </a:ln>
        </p:spPr>
        <p:txBody>
          <a:bodyPr anchor="ctr"/>
          <a:lstStyle/>
          <a:p>
            <a:pPr eaLnBrk="0" hangingPunct="0"/>
            <a:r>
              <a:rPr lang="en-US" sz="3600"/>
              <a:t>3</a:t>
            </a:r>
            <a:r>
              <a:rPr lang="en-US" sz="3600" baseline="30000"/>
              <a:t>rd</a:t>
            </a:r>
            <a:r>
              <a:rPr lang="en-US" sz="3600"/>
              <a:t> Annual			Workshop</a:t>
            </a:r>
            <a:endParaRPr lang="en-US" sz="3600">
              <a:cs typeface="Arial" charset="0"/>
            </a:endParaRPr>
          </a:p>
        </p:txBody>
      </p:sp>
      <p:pic>
        <p:nvPicPr>
          <p:cNvPr id="49159" name="Picture 3" descr="logo.png"/>
          <p:cNvPicPr>
            <a:picLocks noChangeAspect="1"/>
          </p:cNvPicPr>
          <p:nvPr/>
        </p:nvPicPr>
        <p:blipFill>
          <a:blip r:embed="rId4" cstate="print"/>
          <a:srcRect/>
          <a:stretch>
            <a:fillRect/>
          </a:stretch>
        </p:blipFill>
        <p:spPr bwMode="auto">
          <a:xfrm>
            <a:off x="4191000" y="433388"/>
            <a:ext cx="2500313" cy="695325"/>
          </a:xfrm>
          <a:prstGeom prst="rect">
            <a:avLst/>
          </a:prstGeom>
          <a:noFill/>
          <a:ln w="9525">
            <a:noFill/>
            <a:miter lim="800000"/>
            <a:headEnd/>
            <a:tailEnd/>
          </a:ln>
        </p:spPr>
      </p:pic>
      <p:pic>
        <p:nvPicPr>
          <p:cNvPr id="49160" name="Picture 16" descr="Celestron-Digital-USB-Microscope-Camera"/>
          <p:cNvPicPr>
            <a:picLocks noChangeAspect="1" noChangeArrowheads="1"/>
          </p:cNvPicPr>
          <p:nvPr/>
        </p:nvPicPr>
        <p:blipFill>
          <a:blip r:embed="rId5" cstate="print"/>
          <a:srcRect/>
          <a:stretch>
            <a:fillRect/>
          </a:stretch>
        </p:blipFill>
        <p:spPr bwMode="auto">
          <a:xfrm>
            <a:off x="5791200" y="2667000"/>
            <a:ext cx="2857500" cy="383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cap="none" smtClean="0"/>
              <a:t>Workshop Attendance</a:t>
            </a:r>
          </a:p>
        </p:txBody>
      </p:sp>
      <p:sp>
        <p:nvSpPr>
          <p:cNvPr id="51202" name="Text Placeholder 4"/>
          <p:cNvSpPr txBox="1">
            <a:spLocks/>
          </p:cNvSpPr>
          <p:nvPr/>
        </p:nvSpPr>
        <p:spPr bwMode="auto">
          <a:xfrm>
            <a:off x="762000" y="2133600"/>
            <a:ext cx="3352800" cy="639763"/>
          </a:xfrm>
          <a:prstGeom prst="rect">
            <a:avLst/>
          </a:prstGeom>
          <a:noFill/>
          <a:ln w="9525">
            <a:noFill/>
            <a:miter lim="800000"/>
            <a:headEnd/>
            <a:tailEnd/>
          </a:ln>
        </p:spPr>
        <p:txBody>
          <a:bodyPr/>
          <a:lstStyle/>
          <a:p>
            <a:pPr marL="273050" indent="-273050">
              <a:spcBef>
                <a:spcPts val="600"/>
              </a:spcBef>
              <a:buClr>
                <a:schemeClr val="accent2"/>
              </a:buClr>
              <a:buSzPct val="85000"/>
              <a:buFont typeface="Wingdings 2" pitchFamily="18" charset="2"/>
              <a:buNone/>
            </a:pPr>
            <a:r>
              <a:rPr lang="en-US" sz="2800" b="1" u="sng"/>
              <a:t>2010</a:t>
            </a:r>
          </a:p>
        </p:txBody>
      </p:sp>
      <p:sp>
        <p:nvSpPr>
          <p:cNvPr id="51203" name="Content Placeholder 5"/>
          <p:cNvSpPr txBox="1">
            <a:spLocks/>
          </p:cNvSpPr>
          <p:nvPr/>
        </p:nvSpPr>
        <p:spPr bwMode="auto">
          <a:xfrm>
            <a:off x="381000" y="2819400"/>
            <a:ext cx="3352800" cy="1524000"/>
          </a:xfrm>
          <a:prstGeom prst="rect">
            <a:avLst/>
          </a:prstGeom>
          <a:noFill/>
          <a:ln w="9525">
            <a:noFill/>
            <a:miter lim="800000"/>
            <a:headEnd/>
            <a:tailEnd/>
          </a:ln>
        </p:spPr>
        <p:txBody>
          <a:bodyPr/>
          <a:lstStyle/>
          <a:p>
            <a:pPr marL="273050" indent="-273050">
              <a:spcBef>
                <a:spcPts val="600"/>
              </a:spcBef>
              <a:buClr>
                <a:schemeClr val="accent2"/>
              </a:buClr>
              <a:buSzPct val="85000"/>
              <a:buFont typeface="Wingdings 2" pitchFamily="18" charset="2"/>
              <a:buNone/>
            </a:pPr>
            <a:r>
              <a:rPr lang="en-US" sz="2600"/>
              <a:t>12 participants</a:t>
            </a:r>
          </a:p>
          <a:p>
            <a:pPr marL="273050" indent="-273050">
              <a:spcBef>
                <a:spcPts val="600"/>
              </a:spcBef>
              <a:buClr>
                <a:schemeClr val="accent2"/>
              </a:buClr>
              <a:buSzPct val="85000"/>
              <a:buFont typeface="Wingdings 2" pitchFamily="18" charset="2"/>
              <a:buNone/>
            </a:pPr>
            <a:r>
              <a:rPr lang="en-US" sz="2600"/>
              <a:t>11 schools</a:t>
            </a:r>
          </a:p>
          <a:p>
            <a:pPr marL="273050" indent="-273050">
              <a:spcBef>
                <a:spcPts val="600"/>
              </a:spcBef>
              <a:buClr>
                <a:schemeClr val="accent2"/>
              </a:buClr>
              <a:buSzPct val="85000"/>
              <a:buFont typeface="Wingdings 2" pitchFamily="18" charset="2"/>
              <a:buNone/>
            </a:pPr>
            <a:r>
              <a:rPr lang="en-US" sz="2600"/>
              <a:t>Afternoon only</a:t>
            </a:r>
          </a:p>
        </p:txBody>
      </p:sp>
      <p:sp>
        <p:nvSpPr>
          <p:cNvPr id="51204" name="Text Placeholder 6"/>
          <p:cNvSpPr txBox="1">
            <a:spLocks/>
          </p:cNvSpPr>
          <p:nvPr/>
        </p:nvSpPr>
        <p:spPr bwMode="auto">
          <a:xfrm>
            <a:off x="3962400" y="2133600"/>
            <a:ext cx="3352800" cy="639763"/>
          </a:xfrm>
          <a:prstGeom prst="rect">
            <a:avLst/>
          </a:prstGeom>
          <a:noFill/>
          <a:ln w="9525">
            <a:noFill/>
            <a:miter lim="800000"/>
            <a:headEnd/>
            <a:tailEnd/>
          </a:ln>
        </p:spPr>
        <p:txBody>
          <a:bodyPr/>
          <a:lstStyle/>
          <a:p>
            <a:pPr marL="273050" indent="-273050">
              <a:spcBef>
                <a:spcPts val="600"/>
              </a:spcBef>
              <a:buClr>
                <a:schemeClr val="accent2"/>
              </a:buClr>
              <a:buSzPct val="85000"/>
              <a:buFont typeface="Wingdings 2" pitchFamily="18" charset="2"/>
              <a:buNone/>
            </a:pPr>
            <a:r>
              <a:rPr lang="en-US" sz="2800" b="1" u="sng"/>
              <a:t>2011</a:t>
            </a:r>
          </a:p>
        </p:txBody>
      </p:sp>
      <p:sp>
        <p:nvSpPr>
          <p:cNvPr id="51205" name="Content Placeholder 8"/>
          <p:cNvSpPr txBox="1">
            <a:spLocks/>
          </p:cNvSpPr>
          <p:nvPr/>
        </p:nvSpPr>
        <p:spPr bwMode="auto">
          <a:xfrm>
            <a:off x="3505200" y="2819400"/>
            <a:ext cx="3352800" cy="1524000"/>
          </a:xfrm>
          <a:prstGeom prst="rect">
            <a:avLst/>
          </a:prstGeom>
          <a:noFill/>
          <a:ln w="9525">
            <a:noFill/>
            <a:miter lim="800000"/>
            <a:headEnd/>
            <a:tailEnd/>
          </a:ln>
        </p:spPr>
        <p:txBody>
          <a:bodyPr/>
          <a:lstStyle/>
          <a:p>
            <a:pPr marL="273050" indent="-273050">
              <a:spcBef>
                <a:spcPts val="600"/>
              </a:spcBef>
              <a:buClr>
                <a:schemeClr val="accent2"/>
              </a:buClr>
              <a:buSzPct val="85000"/>
              <a:buFont typeface="Wingdings 2" pitchFamily="18" charset="2"/>
              <a:buNone/>
            </a:pPr>
            <a:r>
              <a:rPr lang="en-US" sz="2600"/>
              <a:t>20 participants</a:t>
            </a:r>
          </a:p>
          <a:p>
            <a:pPr marL="273050" indent="-273050">
              <a:spcBef>
                <a:spcPts val="600"/>
              </a:spcBef>
              <a:buClr>
                <a:schemeClr val="accent2"/>
              </a:buClr>
              <a:buSzPct val="85000"/>
              <a:buFont typeface="Wingdings 2" pitchFamily="18" charset="2"/>
              <a:buNone/>
            </a:pPr>
            <a:r>
              <a:rPr lang="en-US" sz="2600"/>
              <a:t>15 schools</a:t>
            </a:r>
          </a:p>
          <a:p>
            <a:pPr marL="273050" indent="-273050">
              <a:spcBef>
                <a:spcPts val="600"/>
              </a:spcBef>
              <a:buClr>
                <a:schemeClr val="accent2"/>
              </a:buClr>
              <a:buSzPct val="85000"/>
              <a:buFont typeface="Wingdings 2" pitchFamily="18" charset="2"/>
              <a:buNone/>
            </a:pPr>
            <a:r>
              <a:rPr lang="en-US" sz="2600"/>
              <a:t>All day</a:t>
            </a:r>
          </a:p>
        </p:txBody>
      </p:sp>
      <p:sp>
        <p:nvSpPr>
          <p:cNvPr id="8" name="Right Arrow 7"/>
          <p:cNvSpPr/>
          <p:nvPr/>
        </p:nvSpPr>
        <p:spPr>
          <a:xfrm>
            <a:off x="2627312" y="2109787"/>
            <a:ext cx="945663" cy="609600"/>
          </a:xfrm>
          <a:prstGeom prst="rightArrow">
            <a:avLst>
              <a:gd name="adj1" fmla="val 62500"/>
              <a:gd name="adj2" fmla="val 57813"/>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07" name="Picture 8" descr="100_3982.JPG"/>
          <p:cNvPicPr>
            <a:picLocks noChangeAspect="1"/>
          </p:cNvPicPr>
          <p:nvPr/>
        </p:nvPicPr>
        <p:blipFill>
          <a:blip r:embed="rId3" cstate="print"/>
          <a:srcRect/>
          <a:stretch>
            <a:fillRect/>
          </a:stretch>
        </p:blipFill>
        <p:spPr bwMode="auto">
          <a:xfrm>
            <a:off x="288925" y="4618038"/>
            <a:ext cx="2682875" cy="2011362"/>
          </a:xfrm>
          <a:prstGeom prst="rect">
            <a:avLst/>
          </a:prstGeom>
          <a:noFill/>
          <a:ln w="9525">
            <a:noFill/>
            <a:miter lim="800000"/>
            <a:headEnd/>
            <a:tailEnd/>
          </a:ln>
        </p:spPr>
      </p:pic>
      <p:pic>
        <p:nvPicPr>
          <p:cNvPr id="51208" name="Picture 9" descr="5950277291.jpg"/>
          <p:cNvPicPr>
            <a:picLocks noChangeAspect="1"/>
          </p:cNvPicPr>
          <p:nvPr/>
        </p:nvPicPr>
        <p:blipFill>
          <a:blip r:embed="rId4" cstate="print"/>
          <a:srcRect l="8839"/>
          <a:stretch>
            <a:fillRect/>
          </a:stretch>
        </p:blipFill>
        <p:spPr bwMode="auto">
          <a:xfrm>
            <a:off x="3268663" y="4618038"/>
            <a:ext cx="2751137" cy="2011362"/>
          </a:xfrm>
          <a:prstGeom prst="rect">
            <a:avLst/>
          </a:prstGeom>
          <a:noFill/>
          <a:ln w="9525">
            <a:noFill/>
            <a:miter lim="800000"/>
            <a:headEnd/>
            <a:tailEnd/>
          </a:ln>
        </p:spPr>
      </p:pic>
      <p:sp>
        <p:nvSpPr>
          <p:cNvPr id="3" name="Right Arrow 7"/>
          <p:cNvSpPr/>
          <p:nvPr/>
        </p:nvSpPr>
        <p:spPr>
          <a:xfrm>
            <a:off x="5599112" y="2109787"/>
            <a:ext cx="945663" cy="609600"/>
          </a:xfrm>
          <a:prstGeom prst="rightArrow">
            <a:avLst>
              <a:gd name="adj1" fmla="val 62500"/>
              <a:gd name="adj2" fmla="val 57813"/>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1210" name="Text Placeholder 6"/>
          <p:cNvSpPr txBox="1">
            <a:spLocks/>
          </p:cNvSpPr>
          <p:nvPr/>
        </p:nvSpPr>
        <p:spPr bwMode="auto">
          <a:xfrm>
            <a:off x="7086600" y="2133600"/>
            <a:ext cx="1371600" cy="639763"/>
          </a:xfrm>
          <a:prstGeom prst="rect">
            <a:avLst/>
          </a:prstGeom>
          <a:noFill/>
          <a:ln w="9525">
            <a:noFill/>
            <a:miter lim="800000"/>
            <a:headEnd/>
            <a:tailEnd/>
          </a:ln>
        </p:spPr>
        <p:txBody>
          <a:bodyPr/>
          <a:lstStyle/>
          <a:p>
            <a:pPr marL="273050" indent="-273050">
              <a:spcBef>
                <a:spcPts val="600"/>
              </a:spcBef>
              <a:buClr>
                <a:schemeClr val="accent2"/>
              </a:buClr>
              <a:buSzPct val="85000"/>
              <a:buFont typeface="Wingdings 2" pitchFamily="18" charset="2"/>
              <a:buNone/>
            </a:pPr>
            <a:r>
              <a:rPr lang="en-US" sz="2800" b="1" u="sng"/>
              <a:t>2012</a:t>
            </a:r>
          </a:p>
        </p:txBody>
      </p:sp>
      <p:sp>
        <p:nvSpPr>
          <p:cNvPr id="51211" name="Content Placeholder 8"/>
          <p:cNvSpPr txBox="1">
            <a:spLocks/>
          </p:cNvSpPr>
          <p:nvPr/>
        </p:nvSpPr>
        <p:spPr bwMode="auto">
          <a:xfrm>
            <a:off x="6629400" y="2819400"/>
            <a:ext cx="2743200" cy="1524000"/>
          </a:xfrm>
          <a:prstGeom prst="rect">
            <a:avLst/>
          </a:prstGeom>
          <a:noFill/>
          <a:ln w="9525">
            <a:noFill/>
            <a:miter lim="800000"/>
            <a:headEnd/>
            <a:tailEnd/>
          </a:ln>
        </p:spPr>
        <p:txBody>
          <a:bodyPr/>
          <a:lstStyle/>
          <a:p>
            <a:pPr marL="273050" indent="-273050">
              <a:spcBef>
                <a:spcPts val="600"/>
              </a:spcBef>
              <a:buClr>
                <a:schemeClr val="accent2"/>
              </a:buClr>
              <a:buSzPct val="85000"/>
              <a:buFont typeface="Wingdings 2" pitchFamily="18" charset="2"/>
              <a:buNone/>
            </a:pPr>
            <a:r>
              <a:rPr lang="en-US" sz="2600"/>
              <a:t>32 participants</a:t>
            </a:r>
          </a:p>
          <a:p>
            <a:pPr marL="273050" indent="-273050">
              <a:spcBef>
                <a:spcPts val="600"/>
              </a:spcBef>
              <a:buClr>
                <a:schemeClr val="accent2"/>
              </a:buClr>
              <a:buSzPct val="85000"/>
              <a:buFont typeface="Wingdings 2" pitchFamily="18" charset="2"/>
              <a:buNone/>
            </a:pPr>
            <a:r>
              <a:rPr lang="en-US" sz="2600"/>
              <a:t>28 schools</a:t>
            </a:r>
          </a:p>
          <a:p>
            <a:pPr marL="273050" indent="-273050">
              <a:spcBef>
                <a:spcPts val="600"/>
              </a:spcBef>
              <a:buClr>
                <a:schemeClr val="accent2"/>
              </a:buClr>
              <a:buSzPct val="85000"/>
              <a:buFont typeface="Wingdings 2" pitchFamily="18" charset="2"/>
              <a:buNone/>
            </a:pPr>
            <a:r>
              <a:rPr lang="en-US" sz="2600"/>
              <a:t>All day</a:t>
            </a:r>
          </a:p>
        </p:txBody>
      </p:sp>
      <p:pic>
        <p:nvPicPr>
          <p:cNvPr id="51212" name="Picture 2" descr="S:\Caran Group\Casey Rogers\Research Pics\Events\workshop 2012\Good ones\2012-07-20_15-15-32_830.jpg"/>
          <p:cNvPicPr>
            <a:picLocks noChangeAspect="1" noChangeArrowheads="1"/>
          </p:cNvPicPr>
          <p:nvPr/>
        </p:nvPicPr>
        <p:blipFill>
          <a:blip r:embed="rId5" cstate="print"/>
          <a:srcRect l="14093" r="20139"/>
          <a:stretch>
            <a:fillRect/>
          </a:stretch>
        </p:blipFill>
        <p:spPr bwMode="auto">
          <a:xfrm>
            <a:off x="6400800" y="4605338"/>
            <a:ext cx="2362200" cy="202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type="body" idx="1"/>
          </p:nvPr>
        </p:nvSpPr>
        <p:spPr/>
        <p:txBody>
          <a:bodyPr/>
          <a:lstStyle/>
          <a:p>
            <a:pPr>
              <a:lnSpc>
                <a:spcPct val="90000"/>
              </a:lnSpc>
            </a:pPr>
            <a:r>
              <a:rPr lang="en-US" sz="2000" smtClean="0"/>
              <a:t>Background</a:t>
            </a:r>
          </a:p>
          <a:p>
            <a:pPr>
              <a:lnSpc>
                <a:spcPct val="90000"/>
              </a:lnSpc>
            </a:pPr>
            <a:r>
              <a:rPr lang="en-US" sz="2000" i="1" smtClean="0"/>
              <a:t>ChemDemo </a:t>
            </a:r>
            <a:r>
              <a:rPr lang="en-US" sz="2000" smtClean="0"/>
              <a:t>Website</a:t>
            </a:r>
          </a:p>
          <a:p>
            <a:pPr lvl="1">
              <a:lnSpc>
                <a:spcPct val="90000"/>
              </a:lnSpc>
            </a:pPr>
            <a:r>
              <a:rPr lang="en-US" sz="1800" smtClean="0"/>
              <a:t>Tour of site</a:t>
            </a:r>
          </a:p>
          <a:p>
            <a:pPr lvl="1">
              <a:lnSpc>
                <a:spcPct val="90000"/>
              </a:lnSpc>
            </a:pPr>
            <a:r>
              <a:rPr lang="en-US" sz="1800" smtClean="0"/>
              <a:t>Videos</a:t>
            </a:r>
          </a:p>
          <a:p>
            <a:pPr>
              <a:lnSpc>
                <a:spcPct val="90000"/>
              </a:lnSpc>
            </a:pPr>
            <a:r>
              <a:rPr lang="en-US" sz="2000" i="1" smtClean="0"/>
              <a:t>ChemDemo </a:t>
            </a:r>
            <a:r>
              <a:rPr lang="en-US" sz="2000" smtClean="0"/>
              <a:t>Workshop</a:t>
            </a:r>
          </a:p>
          <a:p>
            <a:pPr lvl="1">
              <a:lnSpc>
                <a:spcPct val="90000"/>
              </a:lnSpc>
            </a:pPr>
            <a:r>
              <a:rPr lang="en-US" sz="1800" smtClean="0"/>
              <a:t>Evolution of the workshop (2010-present)</a:t>
            </a:r>
          </a:p>
          <a:p>
            <a:pPr lvl="1">
              <a:lnSpc>
                <a:spcPct val="90000"/>
              </a:lnSpc>
            </a:pPr>
            <a:r>
              <a:rPr lang="en-US" sz="1800" smtClean="0"/>
              <a:t>Looking forward</a:t>
            </a:r>
          </a:p>
          <a:p>
            <a:pPr>
              <a:lnSpc>
                <a:spcPct val="90000"/>
              </a:lnSpc>
            </a:pPr>
            <a:r>
              <a:rPr lang="en-US" sz="2000" smtClean="0"/>
              <a:t>Discussion</a:t>
            </a:r>
          </a:p>
        </p:txBody>
      </p:sp>
      <p:sp>
        <p:nvSpPr>
          <p:cNvPr id="16386" name="Title 1"/>
          <p:cNvSpPr txBox="1">
            <a:spLocks/>
          </p:cNvSpPr>
          <p:nvPr/>
        </p:nvSpPr>
        <p:spPr bwMode="auto">
          <a:xfrm>
            <a:off x="2209800" y="304800"/>
            <a:ext cx="6248400" cy="1143000"/>
          </a:xfrm>
          <a:prstGeom prst="rect">
            <a:avLst/>
          </a:prstGeom>
          <a:noFill/>
          <a:ln w="9525">
            <a:noFill/>
            <a:miter lim="800000"/>
            <a:headEnd/>
            <a:tailEnd/>
          </a:ln>
        </p:spPr>
        <p:txBody>
          <a:bodyPr anchor="ctr"/>
          <a:lstStyle/>
          <a:p>
            <a:pPr eaLnBrk="0" hangingPunct="0"/>
            <a:r>
              <a:rPr lang="en-US" sz="4300"/>
              <a:t>Overview</a:t>
            </a:r>
            <a:endParaRPr lang="en-US" sz="43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53250" name="Picture 4"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53251" name="Picture 6" descr="YouTube home"/>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sp>
        <p:nvSpPr>
          <p:cNvPr id="53252" name="Title 1"/>
          <p:cNvSpPr>
            <a:spLocks/>
          </p:cNvSpPr>
          <p:nvPr/>
        </p:nvSpPr>
        <p:spPr bwMode="auto">
          <a:xfrm>
            <a:off x="2438400" y="228600"/>
            <a:ext cx="6248400" cy="1143000"/>
          </a:xfrm>
          <a:prstGeom prst="rect">
            <a:avLst/>
          </a:prstGeom>
          <a:noFill/>
          <a:ln w="9525">
            <a:noFill/>
            <a:miter lim="800000"/>
            <a:headEnd/>
            <a:tailEnd/>
          </a:ln>
        </p:spPr>
        <p:txBody>
          <a:bodyPr anchor="ctr"/>
          <a:lstStyle/>
          <a:p>
            <a:r>
              <a:rPr lang="en-US" sz="4400"/>
              <a:t>Workshop Attendance</a:t>
            </a:r>
          </a:p>
        </p:txBody>
      </p:sp>
      <p:graphicFrame>
        <p:nvGraphicFramePr>
          <p:cNvPr id="8" name="Chart 7"/>
          <p:cNvGraphicFramePr/>
          <p:nvPr/>
        </p:nvGraphicFramePr>
        <p:xfrm>
          <a:off x="2895600" y="2362200"/>
          <a:ext cx="5410200" cy="3352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2971800" y="2362200"/>
          <a:ext cx="5268686" cy="3124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cstate="print"/>
          <a:srcRect l="5769" t="3471" r="3082" b="6250"/>
          <a:stretch>
            <a:fillRect/>
          </a:stretch>
        </p:blipFill>
        <p:spPr bwMode="auto">
          <a:xfrm>
            <a:off x="2362200" y="2590800"/>
            <a:ext cx="6019800" cy="3962400"/>
          </a:xfrm>
          <a:prstGeom prst="rect">
            <a:avLst/>
          </a:prstGeom>
          <a:noFill/>
          <a:ln w="9525">
            <a:noFill/>
            <a:miter lim="800000"/>
            <a:headEnd/>
            <a:tailEnd/>
          </a:ln>
        </p:spPr>
      </p:pic>
      <p:pic>
        <p:nvPicPr>
          <p:cNvPr id="55298" name="Picture 2" descr="YouTube home"/>
          <p:cNvPicPr>
            <a:picLocks noChangeAspect="1" noChangeArrowheads="1"/>
          </p:cNvPicPr>
          <p:nvPr/>
        </p:nvPicPr>
        <p:blipFill>
          <a:blip r:embed="rId4"/>
          <a:srcRect/>
          <a:stretch>
            <a:fillRect/>
          </a:stretch>
        </p:blipFill>
        <p:spPr bwMode="auto">
          <a:xfrm>
            <a:off x="155575" y="-136525"/>
            <a:ext cx="9525" cy="9525"/>
          </a:xfrm>
          <a:prstGeom prst="rect">
            <a:avLst/>
          </a:prstGeom>
          <a:noFill/>
          <a:ln w="9525">
            <a:noFill/>
            <a:miter lim="800000"/>
            <a:headEnd/>
            <a:tailEnd/>
          </a:ln>
        </p:spPr>
      </p:pic>
      <p:pic>
        <p:nvPicPr>
          <p:cNvPr id="55299" name="Picture 4" descr="YouTube home"/>
          <p:cNvPicPr>
            <a:picLocks noChangeAspect="1" noChangeArrowheads="1"/>
          </p:cNvPicPr>
          <p:nvPr/>
        </p:nvPicPr>
        <p:blipFill>
          <a:blip r:embed="rId4"/>
          <a:srcRect/>
          <a:stretch>
            <a:fillRect/>
          </a:stretch>
        </p:blipFill>
        <p:spPr bwMode="auto">
          <a:xfrm>
            <a:off x="155575" y="-136525"/>
            <a:ext cx="9525" cy="9525"/>
          </a:xfrm>
          <a:prstGeom prst="rect">
            <a:avLst/>
          </a:prstGeom>
          <a:noFill/>
          <a:ln w="9525">
            <a:noFill/>
            <a:miter lim="800000"/>
            <a:headEnd/>
            <a:tailEnd/>
          </a:ln>
        </p:spPr>
      </p:pic>
      <p:pic>
        <p:nvPicPr>
          <p:cNvPr id="55300" name="Picture 6" descr="YouTube home"/>
          <p:cNvPicPr>
            <a:picLocks noChangeAspect="1" noChangeArrowheads="1"/>
          </p:cNvPicPr>
          <p:nvPr/>
        </p:nvPicPr>
        <p:blipFill>
          <a:blip r:embed="rId4"/>
          <a:srcRect/>
          <a:stretch>
            <a:fillRect/>
          </a:stretch>
        </p:blipFill>
        <p:spPr bwMode="auto">
          <a:xfrm>
            <a:off x="155575" y="-136525"/>
            <a:ext cx="9525" cy="9525"/>
          </a:xfrm>
          <a:prstGeom prst="rect">
            <a:avLst/>
          </a:prstGeom>
          <a:noFill/>
          <a:ln w="9525">
            <a:noFill/>
            <a:miter lim="800000"/>
            <a:headEnd/>
            <a:tailEnd/>
          </a:ln>
        </p:spPr>
      </p:pic>
      <p:sp>
        <p:nvSpPr>
          <p:cNvPr id="55301" name="TextBox 8"/>
          <p:cNvSpPr txBox="1">
            <a:spLocks noChangeArrowheads="1"/>
          </p:cNvSpPr>
          <p:nvPr/>
        </p:nvSpPr>
        <p:spPr bwMode="auto">
          <a:xfrm>
            <a:off x="1752600" y="2057400"/>
            <a:ext cx="7162800" cy="427038"/>
          </a:xfrm>
          <a:prstGeom prst="rect">
            <a:avLst/>
          </a:prstGeom>
          <a:noFill/>
          <a:ln w="9525">
            <a:noFill/>
            <a:miter lim="800000"/>
            <a:headEnd/>
            <a:tailEnd/>
          </a:ln>
        </p:spPr>
        <p:txBody>
          <a:bodyPr>
            <a:spAutoFit/>
          </a:bodyPr>
          <a:lstStyle/>
          <a:p>
            <a:pPr algn="ctr"/>
            <a:r>
              <a:rPr lang="en-US" sz="2200"/>
              <a:t>Workshop Participants for 3 Years – School Locations</a:t>
            </a:r>
          </a:p>
        </p:txBody>
      </p:sp>
      <p:pic>
        <p:nvPicPr>
          <p:cNvPr id="55302" name="TextBox 10"/>
          <p:cNvPicPr>
            <a:picLocks noChangeArrowheads="1"/>
          </p:cNvPicPr>
          <p:nvPr/>
        </p:nvPicPr>
        <p:blipFill>
          <a:blip r:embed="rId5" cstate="print"/>
          <a:srcRect/>
          <a:stretch>
            <a:fillRect/>
          </a:stretch>
        </p:blipFill>
        <p:spPr bwMode="auto">
          <a:xfrm>
            <a:off x="7162800" y="2743200"/>
            <a:ext cx="1000125" cy="1616075"/>
          </a:xfrm>
          <a:prstGeom prst="rect">
            <a:avLst/>
          </a:prstGeom>
          <a:solidFill>
            <a:srgbClr val="F8F8F8"/>
          </a:solidFill>
          <a:ln w="9525">
            <a:solidFill>
              <a:srgbClr val="000000"/>
            </a:solidFill>
            <a:miter lim="800000"/>
            <a:headEnd/>
            <a:tailEnd/>
          </a:ln>
        </p:spPr>
      </p:pic>
      <p:sp>
        <p:nvSpPr>
          <p:cNvPr id="55303" name="Title 1"/>
          <p:cNvSpPr txBox="1">
            <a:spLocks/>
          </p:cNvSpPr>
          <p:nvPr/>
        </p:nvSpPr>
        <p:spPr bwMode="auto">
          <a:xfrm>
            <a:off x="2438400" y="228600"/>
            <a:ext cx="5613400" cy="1143000"/>
          </a:xfrm>
          <a:prstGeom prst="rect">
            <a:avLst/>
          </a:prstGeom>
          <a:noFill/>
          <a:ln w="9525">
            <a:noFill/>
            <a:miter lim="800000"/>
            <a:headEnd/>
            <a:tailEnd/>
          </a:ln>
        </p:spPr>
        <p:txBody>
          <a:bodyPr anchor="ctr"/>
          <a:lstStyle/>
          <a:p>
            <a:pPr algn="r" eaLnBrk="0" hangingPunct="0"/>
            <a:r>
              <a:rPr lang="en-US" sz="4300"/>
              <a:t>                  Workshops</a:t>
            </a:r>
            <a:endParaRPr lang="en-US" sz="4300">
              <a:cs typeface="Arial" charset="0"/>
            </a:endParaRPr>
          </a:p>
        </p:txBody>
      </p:sp>
      <p:pic>
        <p:nvPicPr>
          <p:cNvPr id="55304" name="Picture 3" descr="logo.png"/>
          <p:cNvPicPr>
            <a:picLocks noChangeAspect="1"/>
          </p:cNvPicPr>
          <p:nvPr/>
        </p:nvPicPr>
        <p:blipFill>
          <a:blip r:embed="rId6" cstate="print"/>
          <a:srcRect/>
          <a:stretch>
            <a:fillRect/>
          </a:stretch>
        </p:blipFill>
        <p:spPr bwMode="auto">
          <a:xfrm>
            <a:off x="2590800" y="304800"/>
            <a:ext cx="2773363"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S:\Caran Group\Casey Rogers\Research Pics\Events\workshop 2012\DNR article\DNR_ChemDemoWkshp_00.jpg"/>
          <p:cNvPicPr>
            <a:picLocks noChangeAspect="1" noChangeArrowheads="1"/>
          </p:cNvPicPr>
          <p:nvPr/>
        </p:nvPicPr>
        <p:blipFill>
          <a:blip r:embed="rId3" cstate="print"/>
          <a:srcRect/>
          <a:stretch>
            <a:fillRect/>
          </a:stretch>
        </p:blipFill>
        <p:spPr bwMode="auto">
          <a:xfrm>
            <a:off x="3886200" y="228600"/>
            <a:ext cx="2971800" cy="1157288"/>
          </a:xfrm>
          <a:prstGeom prst="rect">
            <a:avLst/>
          </a:prstGeom>
          <a:noFill/>
          <a:ln w="9525">
            <a:solidFill>
              <a:srgbClr val="000000"/>
            </a:solidFill>
            <a:miter lim="800000"/>
            <a:headEnd/>
            <a:tailEnd/>
          </a:ln>
        </p:spPr>
      </p:pic>
      <p:pic>
        <p:nvPicPr>
          <p:cNvPr id="57346" name="Picture 4" descr="S:\Caran Group\Casey Rogers\Research Pics\Events\workshop 2012\DNR article\DNR_ChemDemoWkshp_02.jpg"/>
          <p:cNvPicPr>
            <a:picLocks noChangeAspect="1" noChangeArrowheads="1"/>
          </p:cNvPicPr>
          <p:nvPr/>
        </p:nvPicPr>
        <p:blipFill>
          <a:blip r:embed="rId4" cstate="print"/>
          <a:srcRect/>
          <a:stretch>
            <a:fillRect/>
          </a:stretch>
        </p:blipFill>
        <p:spPr bwMode="auto">
          <a:xfrm>
            <a:off x="7270750" y="381000"/>
            <a:ext cx="1644650" cy="6248400"/>
          </a:xfrm>
          <a:prstGeom prst="rect">
            <a:avLst/>
          </a:prstGeom>
          <a:noFill/>
          <a:ln w="9525">
            <a:solidFill>
              <a:srgbClr val="000000"/>
            </a:solidFill>
            <a:miter lim="800000"/>
            <a:headEnd/>
            <a:tailEnd/>
          </a:ln>
        </p:spPr>
      </p:pic>
      <p:pic>
        <p:nvPicPr>
          <p:cNvPr id="57347" name="Picture 3" descr="S:\Caran Group\Casey Rogers\Research Pics\Events\workshop 2012\DNR article\DNR_ChemDemoWkshp_01.jpg"/>
          <p:cNvPicPr>
            <a:picLocks noChangeAspect="1" noChangeArrowheads="1"/>
          </p:cNvPicPr>
          <p:nvPr/>
        </p:nvPicPr>
        <p:blipFill>
          <a:blip r:embed="rId5" cstate="print"/>
          <a:srcRect t="51285"/>
          <a:stretch>
            <a:fillRect/>
          </a:stretch>
        </p:blipFill>
        <p:spPr bwMode="auto">
          <a:xfrm>
            <a:off x="3352800" y="1828800"/>
            <a:ext cx="3733800" cy="3556000"/>
          </a:xfrm>
          <a:prstGeom prst="rect">
            <a:avLst/>
          </a:prstGeom>
          <a:noFill/>
          <a:ln w="9525">
            <a:solidFill>
              <a:srgbClr val="000000"/>
            </a:solidFill>
            <a:miter lim="800000"/>
            <a:headEnd/>
            <a:tailEnd/>
          </a:ln>
        </p:spPr>
      </p:pic>
      <p:pic>
        <p:nvPicPr>
          <p:cNvPr id="57348" name="Picture 3" descr="S:\Caran Group\Casey Rogers\Research Pics\Events\workshop 2012\DNR article\DNR_ChemDemoWkshp_01.jpg"/>
          <p:cNvPicPr>
            <a:picLocks noChangeAspect="1" noChangeArrowheads="1"/>
          </p:cNvPicPr>
          <p:nvPr/>
        </p:nvPicPr>
        <p:blipFill>
          <a:blip r:embed="rId5" cstate="print"/>
          <a:srcRect b="48715"/>
          <a:stretch>
            <a:fillRect/>
          </a:stretch>
        </p:blipFill>
        <p:spPr bwMode="auto">
          <a:xfrm>
            <a:off x="762000" y="2895600"/>
            <a:ext cx="3733800" cy="374332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cap="none" smtClean="0"/>
              <a:t>Future Work</a:t>
            </a:r>
          </a:p>
        </p:txBody>
      </p:sp>
      <p:sp>
        <p:nvSpPr>
          <p:cNvPr id="59394" name="Content Placeholder 2"/>
          <p:cNvSpPr>
            <a:spLocks noGrp="1"/>
          </p:cNvSpPr>
          <p:nvPr>
            <p:ph idx="1"/>
          </p:nvPr>
        </p:nvSpPr>
        <p:spPr>
          <a:xfrm>
            <a:off x="2209800" y="1828800"/>
            <a:ext cx="6477000" cy="4114800"/>
          </a:xfrm>
        </p:spPr>
        <p:txBody>
          <a:bodyPr/>
          <a:lstStyle/>
          <a:p>
            <a:pPr eaLnBrk="1" hangingPunct="1"/>
            <a:r>
              <a:rPr lang="en-US" smtClean="0"/>
              <a:t>Questions for Discussion</a:t>
            </a:r>
          </a:p>
          <a:p>
            <a:pPr lvl="1" eaLnBrk="1" hangingPunct="1"/>
            <a:r>
              <a:rPr lang="en-US" smtClean="0"/>
              <a:t>Poll Everywhere</a:t>
            </a:r>
          </a:p>
          <a:p>
            <a:pPr lvl="1" eaLnBrk="1" hangingPunct="1"/>
            <a:r>
              <a:rPr lang="en-US" smtClean="0"/>
              <a:t>Open Discussion</a:t>
            </a:r>
          </a:p>
          <a:p>
            <a:pPr eaLnBrk="1" hangingPunct="1"/>
            <a:r>
              <a:rPr lang="en-US" smtClean="0"/>
              <a:t>Collaborations</a:t>
            </a:r>
          </a:p>
          <a:p>
            <a:pPr lvl="1" eaLnBrk="1" hangingPunct="1"/>
            <a:r>
              <a:rPr lang="en-US" smtClean="0"/>
              <a:t>Building website content</a:t>
            </a:r>
          </a:p>
          <a:p>
            <a:pPr lvl="1" eaLnBrk="1" hangingPunct="1"/>
            <a:r>
              <a:rPr lang="en-US" smtClean="0"/>
              <a:t>Testing new demos</a:t>
            </a:r>
          </a:p>
          <a:p>
            <a:pPr lvl="1" eaLnBrk="1" hangingPunct="1"/>
            <a:r>
              <a:rPr lang="en-US" smtClean="0"/>
              <a:t>Other ideas?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idx="1"/>
          </p:nvPr>
        </p:nvSpPr>
        <p:spPr>
          <a:xfrm>
            <a:off x="1905000" y="2200275"/>
            <a:ext cx="7239000" cy="2971800"/>
          </a:xfrm>
        </p:spPr>
        <p:txBody>
          <a:bodyPr/>
          <a:lstStyle/>
          <a:p>
            <a:pPr eaLnBrk="1" hangingPunct="1">
              <a:spcBef>
                <a:spcPct val="0"/>
              </a:spcBef>
            </a:pPr>
            <a:r>
              <a:rPr lang="en-US" sz="2000" smtClean="0"/>
              <a:t>We gratefully acknowledge the following for their generous financial support:</a:t>
            </a:r>
          </a:p>
          <a:p>
            <a:pPr lvl="1" eaLnBrk="1" hangingPunct="1">
              <a:lnSpc>
                <a:spcPct val="114000"/>
              </a:lnSpc>
              <a:spcBef>
                <a:spcPct val="0"/>
              </a:spcBef>
            </a:pPr>
            <a:r>
              <a:rPr lang="en-US" sz="1900" smtClean="0"/>
              <a:t>Research Corporation for Scientific Advancement, Departmental Development Award 7957</a:t>
            </a:r>
          </a:p>
          <a:p>
            <a:pPr lvl="1" eaLnBrk="1" hangingPunct="1">
              <a:lnSpc>
                <a:spcPct val="114000"/>
              </a:lnSpc>
              <a:spcBef>
                <a:spcPct val="0"/>
              </a:spcBef>
            </a:pPr>
            <a:r>
              <a:rPr lang="en-US" sz="1900" smtClean="0"/>
              <a:t>Jeffrey E. Tickle Family Endowment</a:t>
            </a:r>
          </a:p>
          <a:p>
            <a:pPr lvl="1" eaLnBrk="1" hangingPunct="1">
              <a:lnSpc>
                <a:spcPct val="114000"/>
              </a:lnSpc>
              <a:spcBef>
                <a:spcPct val="0"/>
              </a:spcBef>
            </a:pPr>
            <a:r>
              <a:rPr lang="en-US" sz="1900" smtClean="0"/>
              <a:t>James Madison University Department of Chemistry and Biochemistry</a:t>
            </a:r>
          </a:p>
          <a:p>
            <a:pPr lvl="1" eaLnBrk="1" hangingPunct="1">
              <a:lnSpc>
                <a:spcPct val="114000"/>
              </a:lnSpc>
              <a:spcBef>
                <a:spcPct val="0"/>
              </a:spcBef>
            </a:pPr>
            <a:r>
              <a:rPr lang="en-US" sz="1900" smtClean="0"/>
              <a:t>James Madison University College of Science and Mathematics (Dean's office)</a:t>
            </a:r>
          </a:p>
        </p:txBody>
      </p:sp>
      <p:pic>
        <p:nvPicPr>
          <p:cNvPr id="61442" name="Picture 18" descr="jm_logo01002"/>
          <p:cNvPicPr>
            <a:picLocks noChangeAspect="1" noChangeArrowheads="1"/>
          </p:cNvPicPr>
          <p:nvPr/>
        </p:nvPicPr>
        <p:blipFill>
          <a:blip r:embed="rId3" cstate="print"/>
          <a:srcRect/>
          <a:stretch>
            <a:fillRect/>
          </a:stretch>
        </p:blipFill>
        <p:spPr bwMode="auto">
          <a:xfrm>
            <a:off x="2362200" y="5476875"/>
            <a:ext cx="2362200" cy="1208088"/>
          </a:xfrm>
          <a:prstGeom prst="rect">
            <a:avLst/>
          </a:prstGeom>
          <a:noFill/>
          <a:ln w="76200" cmpd="tri">
            <a:noFill/>
            <a:miter lim="800000"/>
            <a:headEnd/>
            <a:tailEnd/>
          </a:ln>
        </p:spPr>
      </p:pic>
      <p:pic>
        <p:nvPicPr>
          <p:cNvPr id="61443" name="Picture 9" descr="Research Corporation for Science Advancement Logo">
            <a:hlinkClick r:id="rId4"/>
          </p:cNvPr>
          <p:cNvPicPr>
            <a:picLocks noChangeAspect="1" noChangeArrowheads="1"/>
          </p:cNvPicPr>
          <p:nvPr/>
        </p:nvPicPr>
        <p:blipFill>
          <a:blip r:embed="rId5" cstate="print"/>
          <a:srcRect/>
          <a:stretch>
            <a:fillRect/>
          </a:stretch>
        </p:blipFill>
        <p:spPr bwMode="auto">
          <a:xfrm>
            <a:off x="5181600" y="5324475"/>
            <a:ext cx="3524250" cy="1381125"/>
          </a:xfrm>
          <a:prstGeom prst="rect">
            <a:avLst/>
          </a:prstGeom>
          <a:noFill/>
          <a:ln w="9525">
            <a:noFill/>
            <a:miter lim="800000"/>
            <a:headEnd/>
            <a:tailEnd/>
          </a:ln>
        </p:spPr>
      </p:pic>
      <p:sp>
        <p:nvSpPr>
          <p:cNvPr id="61444" name="Title 1"/>
          <p:cNvSpPr txBox="1">
            <a:spLocks/>
          </p:cNvSpPr>
          <p:nvPr/>
        </p:nvSpPr>
        <p:spPr bwMode="auto">
          <a:xfrm>
            <a:off x="2133600" y="304800"/>
            <a:ext cx="5791200" cy="1143000"/>
          </a:xfrm>
          <a:prstGeom prst="rect">
            <a:avLst/>
          </a:prstGeom>
          <a:noFill/>
          <a:ln w="9525">
            <a:noFill/>
            <a:miter lim="800000"/>
            <a:headEnd/>
            <a:tailEnd/>
          </a:ln>
        </p:spPr>
        <p:txBody>
          <a:bodyPr anchor="ctr"/>
          <a:lstStyle/>
          <a:p>
            <a:pPr eaLnBrk="0" hangingPunct="0"/>
            <a:r>
              <a:rPr lang="en-US" sz="4300"/>
              <a:t>Support</a:t>
            </a:r>
            <a:endParaRPr lang="en-US" sz="430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idx="4294967295"/>
          </p:nvPr>
        </p:nvSpPr>
        <p:spPr>
          <a:xfrm>
            <a:off x="1981200" y="2286000"/>
            <a:ext cx="7239000" cy="4114800"/>
          </a:xfrm>
        </p:spPr>
        <p:txBody>
          <a:bodyPr/>
          <a:lstStyle/>
          <a:p>
            <a:pPr marL="292100" indent="-292100" eaLnBrk="1" hangingPunct="1">
              <a:lnSpc>
                <a:spcPct val="114000"/>
              </a:lnSpc>
              <a:spcBef>
                <a:spcPct val="0"/>
              </a:spcBef>
            </a:pPr>
            <a:r>
              <a:rPr lang="en-US" sz="1900" smtClean="0"/>
              <a:t>Virginia High School Teachers</a:t>
            </a:r>
          </a:p>
          <a:p>
            <a:pPr marL="749300" lvl="1" indent="-342900" eaLnBrk="1" hangingPunct="1">
              <a:lnSpc>
                <a:spcPct val="114000"/>
              </a:lnSpc>
              <a:spcBef>
                <a:spcPct val="0"/>
              </a:spcBef>
            </a:pPr>
            <a:r>
              <a:rPr lang="en-US" sz="1700" smtClean="0"/>
              <a:t>Jill Barker, Millbrook H.S.</a:t>
            </a:r>
          </a:p>
          <a:p>
            <a:pPr marL="749300" lvl="1" indent="-342900" eaLnBrk="1" hangingPunct="1">
              <a:lnSpc>
                <a:spcPct val="114000"/>
              </a:lnSpc>
              <a:spcBef>
                <a:spcPct val="0"/>
              </a:spcBef>
            </a:pPr>
            <a:r>
              <a:rPr lang="en-US" sz="1700" smtClean="0"/>
              <a:t>Gary Long, Grafton H.S.</a:t>
            </a:r>
          </a:p>
          <a:p>
            <a:pPr marL="749300" lvl="1" indent="-342900" eaLnBrk="1" hangingPunct="1">
              <a:lnSpc>
                <a:spcPct val="114000"/>
              </a:lnSpc>
              <a:spcBef>
                <a:spcPct val="0"/>
              </a:spcBef>
            </a:pPr>
            <a:r>
              <a:rPr lang="en-US" sz="1700" smtClean="0"/>
              <a:t>Rita Lysher, Brooke Point H.S.</a:t>
            </a:r>
          </a:p>
          <a:p>
            <a:pPr marL="749300" lvl="1" indent="-342900" eaLnBrk="1" hangingPunct="1">
              <a:lnSpc>
                <a:spcPct val="114000"/>
              </a:lnSpc>
              <a:spcBef>
                <a:spcPct val="0"/>
              </a:spcBef>
            </a:pPr>
            <a:r>
              <a:rPr lang="en-US" sz="1700" smtClean="0"/>
              <a:t>Kevin Carini, Stuart Hall H. S.</a:t>
            </a:r>
          </a:p>
          <a:p>
            <a:pPr marL="749300" lvl="1" indent="-342900" eaLnBrk="1" hangingPunct="1">
              <a:lnSpc>
                <a:spcPct val="114000"/>
              </a:lnSpc>
              <a:spcBef>
                <a:spcPct val="0"/>
              </a:spcBef>
            </a:pPr>
            <a:endParaRPr lang="en-US" sz="1700" smtClean="0"/>
          </a:p>
          <a:p>
            <a:pPr marL="292100" indent="-292100" eaLnBrk="1" hangingPunct="1">
              <a:spcBef>
                <a:spcPct val="0"/>
              </a:spcBef>
            </a:pPr>
            <a:r>
              <a:rPr lang="en-US" sz="1900" smtClean="0"/>
              <a:t>Additional Support</a:t>
            </a:r>
          </a:p>
          <a:p>
            <a:pPr marL="749300" lvl="1" indent="-342900" eaLnBrk="1" hangingPunct="1">
              <a:lnSpc>
                <a:spcPct val="114000"/>
              </a:lnSpc>
              <a:spcBef>
                <a:spcPct val="0"/>
              </a:spcBef>
            </a:pPr>
            <a:r>
              <a:rPr lang="en-US" sz="1700" smtClean="0"/>
              <a:t>Dr. Barbara Reisner, JMU Chemistry Professor </a:t>
            </a:r>
          </a:p>
          <a:p>
            <a:pPr marL="749300" lvl="1" indent="-342900" eaLnBrk="1" hangingPunct="1">
              <a:lnSpc>
                <a:spcPct val="114000"/>
              </a:lnSpc>
              <a:spcBef>
                <a:spcPct val="0"/>
              </a:spcBef>
            </a:pPr>
            <a:r>
              <a:rPr lang="en-US" sz="1700" smtClean="0"/>
              <a:t>Dr. Tom DeVore, JMU Chemistry Professor</a:t>
            </a:r>
          </a:p>
          <a:p>
            <a:pPr marL="749300" lvl="1" indent="-342900" eaLnBrk="1" hangingPunct="1">
              <a:lnSpc>
                <a:spcPct val="114000"/>
              </a:lnSpc>
              <a:spcBef>
                <a:spcPct val="0"/>
              </a:spcBef>
            </a:pPr>
            <a:r>
              <a:rPr lang="en-US" sz="1700" smtClean="0"/>
              <a:t>Dr. Brian Augustine, JMU Chemistry Professor</a:t>
            </a:r>
          </a:p>
          <a:p>
            <a:pPr marL="749300" lvl="1" indent="-342900" eaLnBrk="1" hangingPunct="1">
              <a:lnSpc>
                <a:spcPct val="114000"/>
              </a:lnSpc>
              <a:spcBef>
                <a:spcPct val="0"/>
              </a:spcBef>
            </a:pPr>
            <a:r>
              <a:rPr lang="en-US" sz="1700" smtClean="0"/>
              <a:t>Dr. James Wightman, VT Chemistry Professor Emeritus</a:t>
            </a:r>
          </a:p>
          <a:p>
            <a:pPr marL="749300" lvl="1" indent="-342900" eaLnBrk="1" hangingPunct="1">
              <a:lnSpc>
                <a:spcPct val="114000"/>
              </a:lnSpc>
              <a:spcBef>
                <a:spcPct val="0"/>
              </a:spcBef>
            </a:pPr>
            <a:r>
              <a:rPr lang="en-US" sz="1700" smtClean="0"/>
              <a:t>Diane Elliott, Photography Services Manager</a:t>
            </a:r>
          </a:p>
          <a:p>
            <a:pPr marL="749300" lvl="1" indent="-342900" eaLnBrk="1" hangingPunct="1">
              <a:lnSpc>
                <a:spcPct val="114000"/>
              </a:lnSpc>
              <a:spcBef>
                <a:spcPct val="0"/>
              </a:spcBef>
            </a:pPr>
            <a:r>
              <a:rPr lang="en-US" sz="1700" smtClean="0"/>
              <a:t>D.Lee Beard, Center for Instructional Technology (video production)</a:t>
            </a:r>
          </a:p>
          <a:p>
            <a:pPr marL="749300" lvl="1" indent="-342900" eaLnBrk="1" hangingPunct="1">
              <a:lnSpc>
                <a:spcPct val="114000"/>
              </a:lnSpc>
              <a:spcBef>
                <a:spcPct val="0"/>
              </a:spcBef>
            </a:pPr>
            <a:r>
              <a:rPr lang="en-US" sz="1700" smtClean="0"/>
              <a:t>Kevin Hegg &amp;Sufi Nawaz, Center for Instructional Technology (website)</a:t>
            </a:r>
          </a:p>
        </p:txBody>
      </p:sp>
      <p:sp>
        <p:nvSpPr>
          <p:cNvPr id="4" name="Title 3"/>
          <p:cNvSpPr>
            <a:spLocks noGrp="1"/>
          </p:cNvSpPr>
          <p:nvPr>
            <p:ph type="title" idx="4294967295"/>
          </p:nvPr>
        </p:nvSpPr>
        <p:spPr/>
        <p:txBody>
          <a:bodyPr/>
          <a:lstStyle/>
          <a:p>
            <a:pPr algn="l">
              <a:defRPr/>
            </a:pPr>
            <a:r>
              <a:rPr lang="en-US" cap="none" smtClean="0"/>
              <a:t>Acknowledgments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p:cNvSpPr>
          <p:nvPr>
            <p:ph type="body" idx="1"/>
          </p:nvPr>
        </p:nvSpPr>
        <p:spPr>
          <a:xfrm>
            <a:off x="4343400" y="2576513"/>
            <a:ext cx="4572000" cy="2667000"/>
          </a:xfrm>
        </p:spPr>
        <p:txBody>
          <a:bodyPr/>
          <a:lstStyle/>
          <a:p>
            <a:r>
              <a:rPr lang="en-US" b="1" smtClean="0">
                <a:hlinkClick r:id="rId3"/>
              </a:rPr>
              <a:t>http://sites.jmu.edu/chemdemo/</a:t>
            </a:r>
            <a:endParaRPr lang="en-US" b="1" smtClean="0"/>
          </a:p>
          <a:p>
            <a:r>
              <a:rPr lang="en-US" b="1" smtClean="0"/>
              <a:t>Casey Rogers</a:t>
            </a:r>
          </a:p>
          <a:p>
            <a:pPr lvl="1"/>
            <a:r>
              <a:rPr lang="en-US" smtClean="0">
                <a:hlinkClick r:id="rId4"/>
              </a:rPr>
              <a:t>rogersce@dukes.jmu.edu</a:t>
            </a:r>
            <a:endParaRPr lang="en-US" smtClean="0"/>
          </a:p>
          <a:p>
            <a:r>
              <a:rPr lang="en-US" b="1" smtClean="0"/>
              <a:t>Kevin L. Caran</a:t>
            </a:r>
          </a:p>
          <a:p>
            <a:pPr lvl="1"/>
            <a:r>
              <a:rPr lang="en-US" smtClean="0">
                <a:hlinkClick r:id="rId5"/>
              </a:rPr>
              <a:t>carankl@jmu.edu</a:t>
            </a:r>
            <a:endParaRPr lang="en-US" smtClean="0"/>
          </a:p>
        </p:txBody>
      </p:sp>
      <p:sp>
        <p:nvSpPr>
          <p:cNvPr id="5" name="Title 4"/>
          <p:cNvSpPr>
            <a:spLocks noGrp="1"/>
          </p:cNvSpPr>
          <p:nvPr>
            <p:ph type="title"/>
          </p:nvPr>
        </p:nvSpPr>
        <p:spPr/>
        <p:txBody>
          <a:bodyPr/>
          <a:lstStyle/>
          <a:p>
            <a:pPr algn="l">
              <a:defRPr/>
            </a:pPr>
            <a:r>
              <a:rPr lang="en-US" cap="none" smtClean="0"/>
              <a:t>Contact Us</a:t>
            </a:r>
          </a:p>
        </p:txBody>
      </p:sp>
      <p:pic>
        <p:nvPicPr>
          <p:cNvPr id="65539" name="Picture 6" descr="Chemistry Demonstrations">
            <a:hlinkClick r:id="rId3" tooltip="Home"/>
          </p:cNvPr>
          <p:cNvPicPr>
            <a:picLocks noChangeAspect="1" noChangeArrowheads="1"/>
          </p:cNvPicPr>
          <p:nvPr/>
        </p:nvPicPr>
        <p:blipFill>
          <a:blip r:embed="rId6" cstate="print"/>
          <a:srcRect/>
          <a:stretch>
            <a:fillRect/>
          </a:stretch>
        </p:blipFill>
        <p:spPr bwMode="auto">
          <a:xfrm>
            <a:off x="1981200" y="1738313"/>
            <a:ext cx="2819400" cy="784225"/>
          </a:xfrm>
          <a:prstGeom prst="rect">
            <a:avLst/>
          </a:prstGeom>
          <a:noFill/>
          <a:ln w="9525">
            <a:noFill/>
            <a:miter lim="800000"/>
            <a:headEnd/>
            <a:tailEnd/>
          </a:ln>
        </p:spPr>
      </p:pic>
      <p:pic>
        <p:nvPicPr>
          <p:cNvPr id="65540" name="Picture 8" descr="copy-of-5950810690"/>
          <p:cNvPicPr>
            <a:picLocks noChangeAspect="1" noChangeArrowheads="1"/>
          </p:cNvPicPr>
          <p:nvPr/>
        </p:nvPicPr>
        <p:blipFill>
          <a:blip r:embed="rId7" cstate="print"/>
          <a:srcRect t="7254" b="15372"/>
          <a:stretch>
            <a:fillRect/>
          </a:stretch>
        </p:blipFill>
        <p:spPr bwMode="auto">
          <a:xfrm>
            <a:off x="2514600" y="2743200"/>
            <a:ext cx="1524000" cy="1770063"/>
          </a:xfrm>
          <a:prstGeom prst="rect">
            <a:avLst/>
          </a:prstGeom>
          <a:noFill/>
          <a:ln w="9525">
            <a:noFill/>
            <a:miter lim="800000"/>
            <a:headEnd/>
            <a:tailEnd/>
          </a:ln>
        </p:spPr>
      </p:pic>
      <p:pic>
        <p:nvPicPr>
          <p:cNvPr id="65541" name="Picture 10" descr="Copy-of-5950735516"/>
          <p:cNvPicPr>
            <a:picLocks noChangeAspect="1" noChangeArrowheads="1"/>
          </p:cNvPicPr>
          <p:nvPr/>
        </p:nvPicPr>
        <p:blipFill>
          <a:blip r:embed="rId8" cstate="print"/>
          <a:srcRect l="11118" t="2315" r="19615" b="37482"/>
          <a:stretch>
            <a:fillRect/>
          </a:stretch>
        </p:blipFill>
        <p:spPr bwMode="auto">
          <a:xfrm>
            <a:off x="2743200" y="4829175"/>
            <a:ext cx="1905000" cy="183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p:cNvSpPr>
          <p:nvPr>
            <p:ph type="body" idx="1"/>
          </p:nvPr>
        </p:nvSpPr>
        <p:spPr>
          <a:xfrm>
            <a:off x="2209800" y="4267200"/>
            <a:ext cx="6553200" cy="2209800"/>
          </a:xfrm>
        </p:spPr>
        <p:txBody>
          <a:bodyPr/>
          <a:lstStyle/>
          <a:p>
            <a:r>
              <a:rPr lang="en-US" smtClean="0"/>
              <a:t>Long history of chemistry demonstrations @ JMU</a:t>
            </a:r>
          </a:p>
          <a:p>
            <a:r>
              <a:rPr lang="en-US" smtClean="0"/>
              <a:t>Initial motivations for the project</a:t>
            </a:r>
          </a:p>
          <a:p>
            <a:pPr lvl="1"/>
            <a:r>
              <a:rPr lang="en-US" smtClean="0"/>
              <a:t>Expanding demonstration capacity in-house</a:t>
            </a:r>
          </a:p>
          <a:p>
            <a:pPr lvl="1"/>
            <a:r>
              <a:rPr lang="en-US" smtClean="0"/>
              <a:t>Resource for JMU professors &amp; students</a:t>
            </a:r>
          </a:p>
        </p:txBody>
      </p:sp>
      <p:pic>
        <p:nvPicPr>
          <p:cNvPr id="18434" name="Picture 16" descr="science-magic-260x204"/>
          <p:cNvPicPr>
            <a:picLocks noChangeAspect="1" noChangeArrowheads="1"/>
          </p:cNvPicPr>
          <p:nvPr/>
        </p:nvPicPr>
        <p:blipFill>
          <a:blip r:embed="rId3" cstate="print"/>
          <a:srcRect/>
          <a:stretch>
            <a:fillRect/>
          </a:stretch>
        </p:blipFill>
        <p:spPr bwMode="auto">
          <a:xfrm>
            <a:off x="4724400" y="2133600"/>
            <a:ext cx="2476500" cy="1943100"/>
          </a:xfrm>
          <a:prstGeom prst="rect">
            <a:avLst/>
          </a:prstGeom>
          <a:noFill/>
          <a:ln w="9525">
            <a:noFill/>
            <a:miter lim="800000"/>
            <a:headEnd/>
            <a:tailEnd/>
          </a:ln>
        </p:spPr>
      </p:pic>
      <p:pic>
        <p:nvPicPr>
          <p:cNvPr id="18435" name="Picture 18" descr="ANd9GcST_sbu6MrHpqhQUYEwYVyAQyqmsr8-DQnZrVnftxSUZSTZw2BA"/>
          <p:cNvPicPr>
            <a:picLocks noChangeAspect="1" noChangeArrowheads="1"/>
          </p:cNvPicPr>
          <p:nvPr/>
        </p:nvPicPr>
        <p:blipFill>
          <a:blip r:embed="rId4" cstate="print"/>
          <a:srcRect/>
          <a:stretch>
            <a:fillRect/>
          </a:stretch>
        </p:blipFill>
        <p:spPr bwMode="auto">
          <a:xfrm>
            <a:off x="7380288" y="2133600"/>
            <a:ext cx="1458912" cy="1947863"/>
          </a:xfrm>
          <a:prstGeom prst="rect">
            <a:avLst/>
          </a:prstGeom>
          <a:noFill/>
          <a:ln w="9525">
            <a:noFill/>
            <a:miter lim="800000"/>
            <a:headEnd/>
            <a:tailEnd/>
          </a:ln>
        </p:spPr>
      </p:pic>
      <p:pic>
        <p:nvPicPr>
          <p:cNvPr id="18436" name="Picture 20" descr="SuperStock_1895-30713"/>
          <p:cNvPicPr>
            <a:picLocks noChangeAspect="1" noChangeArrowheads="1"/>
          </p:cNvPicPr>
          <p:nvPr/>
        </p:nvPicPr>
        <p:blipFill>
          <a:blip r:embed="rId5" cstate="print"/>
          <a:srcRect/>
          <a:stretch>
            <a:fillRect/>
          </a:stretch>
        </p:blipFill>
        <p:spPr bwMode="auto">
          <a:xfrm>
            <a:off x="1981200" y="2130425"/>
            <a:ext cx="2566988" cy="1944688"/>
          </a:xfrm>
          <a:prstGeom prst="rect">
            <a:avLst/>
          </a:prstGeom>
          <a:noFill/>
          <a:ln w="9525">
            <a:noFill/>
            <a:miter lim="800000"/>
            <a:headEnd/>
            <a:tailEnd/>
          </a:ln>
        </p:spPr>
      </p:pic>
      <p:sp>
        <p:nvSpPr>
          <p:cNvPr id="18437" name="Title 1"/>
          <p:cNvSpPr txBox="1">
            <a:spLocks/>
          </p:cNvSpPr>
          <p:nvPr/>
        </p:nvSpPr>
        <p:spPr bwMode="auto">
          <a:xfrm>
            <a:off x="2209800" y="304800"/>
            <a:ext cx="6248400" cy="1143000"/>
          </a:xfrm>
          <a:prstGeom prst="rect">
            <a:avLst/>
          </a:prstGeom>
          <a:noFill/>
          <a:ln w="9525">
            <a:noFill/>
            <a:miter lim="800000"/>
            <a:headEnd/>
            <a:tailEnd/>
          </a:ln>
        </p:spPr>
        <p:txBody>
          <a:bodyPr anchor="ctr"/>
          <a:lstStyle/>
          <a:p>
            <a:pPr eaLnBrk="0" hangingPunct="0"/>
            <a:r>
              <a:rPr lang="en-US" sz="4300"/>
              <a:t>Origins</a:t>
            </a:r>
            <a:endParaRPr lang="en-US" sz="430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2286000" y="2027238"/>
            <a:ext cx="6477000" cy="1630362"/>
          </a:xfrm>
        </p:spPr>
        <p:txBody>
          <a:bodyPr/>
          <a:lstStyle/>
          <a:p>
            <a:pPr eaLnBrk="1" hangingPunct="1"/>
            <a:r>
              <a:rPr lang="en-US" smtClean="0"/>
              <a:t>Handouts were made for demonstrations used by  the student organizations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Led to the idea of having them available online</a:t>
            </a:r>
          </a:p>
        </p:txBody>
      </p:sp>
      <p:pic>
        <p:nvPicPr>
          <p:cNvPr id="4" name="Picture 126"/>
          <p:cNvPicPr>
            <a:picLocks noChangeAspect="1" noChangeArrowheads="1"/>
          </p:cNvPicPr>
          <p:nvPr/>
        </p:nvPicPr>
        <p:blipFill>
          <a:blip r:embed="rId3" cstate="print"/>
          <a:srcRect l="24147" t="33017" r="25877" b="17778"/>
          <a:stretch>
            <a:fillRect/>
          </a:stretch>
        </p:blipFill>
        <p:spPr bwMode="auto">
          <a:xfrm>
            <a:off x="2895600" y="2843213"/>
            <a:ext cx="5410200" cy="3328987"/>
          </a:xfrm>
          <a:prstGeom prst="rect">
            <a:avLst/>
          </a:prstGeom>
          <a:noFill/>
          <a:ln w="19050" cap="sq">
            <a:solidFill>
              <a:srgbClr val="434343"/>
            </a:solidFill>
            <a:miter lim="800000"/>
            <a:headEnd/>
            <a:tailEnd/>
          </a:ln>
          <a:effectLst>
            <a:outerShdw dist="38100" dir="2700000" algn="tl" rotWithShape="0">
              <a:srgbClr val="000000">
                <a:alpha val="42999"/>
              </a:srgbClr>
            </a:outerShdw>
          </a:effectLst>
        </p:spPr>
      </p:pic>
      <p:sp>
        <p:nvSpPr>
          <p:cNvPr id="20483" name="Text Box 6"/>
          <p:cNvSpPr txBox="1">
            <a:spLocks noChangeArrowheads="1"/>
          </p:cNvSpPr>
          <p:nvPr/>
        </p:nvSpPr>
        <p:spPr bwMode="auto">
          <a:xfrm>
            <a:off x="3816350" y="1219200"/>
            <a:ext cx="2359025" cy="366713"/>
          </a:xfrm>
          <a:prstGeom prst="rect">
            <a:avLst/>
          </a:prstGeom>
          <a:noFill/>
          <a:ln w="9525">
            <a:noFill/>
            <a:miter lim="800000"/>
            <a:headEnd/>
            <a:tailEnd/>
          </a:ln>
        </p:spPr>
        <p:txBody>
          <a:bodyPr wrap="none">
            <a:spAutoFit/>
          </a:bodyPr>
          <a:lstStyle/>
          <a:p>
            <a:r>
              <a:rPr lang="en-US"/>
              <a:t>(Spring 2010 – present)</a:t>
            </a:r>
          </a:p>
        </p:txBody>
      </p:sp>
      <p:sp>
        <p:nvSpPr>
          <p:cNvPr id="20484" name="Title 1"/>
          <p:cNvSpPr txBox="1">
            <a:spLocks/>
          </p:cNvSpPr>
          <p:nvPr/>
        </p:nvSpPr>
        <p:spPr bwMode="auto">
          <a:xfrm>
            <a:off x="2209800" y="304800"/>
            <a:ext cx="6248400" cy="1143000"/>
          </a:xfrm>
          <a:prstGeom prst="rect">
            <a:avLst/>
          </a:prstGeom>
          <a:noFill/>
          <a:ln w="9525">
            <a:noFill/>
            <a:miter lim="800000"/>
            <a:headEnd/>
            <a:tailEnd/>
          </a:ln>
        </p:spPr>
        <p:txBody>
          <a:bodyPr anchor="ctr"/>
          <a:lstStyle/>
          <a:p>
            <a:pPr eaLnBrk="0" hangingPunct="0"/>
            <a:r>
              <a:rPr lang="en-US" sz="4300"/>
              <a:t>History of Project</a:t>
            </a:r>
            <a:endParaRPr lang="en-US" sz="430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6" descr="dukedog_color"/>
          <p:cNvPicPr>
            <a:picLocks noChangeAspect="1" noChangeArrowheads="1"/>
          </p:cNvPicPr>
          <p:nvPr/>
        </p:nvPicPr>
        <p:blipFill>
          <a:blip r:embed="rId3" cstate="print"/>
          <a:srcRect/>
          <a:stretch>
            <a:fillRect/>
          </a:stretch>
        </p:blipFill>
        <p:spPr bwMode="auto">
          <a:xfrm>
            <a:off x="2133600" y="2290763"/>
            <a:ext cx="1752600" cy="1382712"/>
          </a:xfrm>
          <a:prstGeom prst="rect">
            <a:avLst/>
          </a:prstGeom>
          <a:noFill/>
          <a:ln w="9525">
            <a:noFill/>
            <a:miter lim="800000"/>
            <a:headEnd/>
            <a:tailEnd/>
          </a:ln>
        </p:spPr>
      </p:pic>
      <p:sp>
        <p:nvSpPr>
          <p:cNvPr id="22530" name="Rectangle 8"/>
          <p:cNvSpPr>
            <a:spLocks noChangeArrowheads="1"/>
          </p:cNvSpPr>
          <p:nvPr/>
        </p:nvSpPr>
        <p:spPr bwMode="auto">
          <a:xfrm>
            <a:off x="4038600" y="2362200"/>
            <a:ext cx="4953000" cy="4267200"/>
          </a:xfrm>
          <a:prstGeom prst="rect">
            <a:avLst/>
          </a:prstGeom>
          <a:noFill/>
          <a:ln w="9525">
            <a:noFill/>
            <a:miter lim="800000"/>
            <a:headEnd/>
            <a:tailEnd/>
          </a:ln>
        </p:spPr>
        <p:txBody>
          <a:bodyPr>
            <a:spAutoFit/>
          </a:bodyPr>
          <a:lstStyle/>
          <a:p>
            <a:pPr marL="342900" indent="-342900">
              <a:spcBef>
                <a:spcPts val="1800"/>
              </a:spcBef>
              <a:buClr>
                <a:schemeClr val="accent1"/>
              </a:buClr>
              <a:buSzPct val="80000"/>
              <a:buFont typeface="Wingdings" pitchFamily="2" charset="2"/>
              <a:buChar char=""/>
            </a:pPr>
            <a:r>
              <a:rPr lang="en-US" sz="2200"/>
              <a:t>Cataloged demos </a:t>
            </a:r>
          </a:p>
          <a:p>
            <a:pPr marL="749300" lvl="1" indent="-292100">
              <a:spcBef>
                <a:spcPts val="1800"/>
              </a:spcBef>
              <a:buClr>
                <a:schemeClr val="accent2"/>
              </a:buClr>
              <a:buSzPct val="80000"/>
              <a:buFont typeface="Wingdings" pitchFamily="2" charset="2"/>
              <a:buChar char=""/>
            </a:pPr>
            <a:r>
              <a:rPr lang="en-US" sz="2000"/>
              <a:t>Handouts made available online</a:t>
            </a:r>
          </a:p>
          <a:p>
            <a:pPr marL="342900" indent="-342900">
              <a:spcBef>
                <a:spcPts val="1800"/>
              </a:spcBef>
              <a:buClr>
                <a:schemeClr val="accent1"/>
              </a:buClr>
              <a:buSzPct val="80000"/>
              <a:buFont typeface="Wingdings" pitchFamily="2" charset="2"/>
              <a:buChar char=""/>
            </a:pPr>
            <a:r>
              <a:rPr lang="en-US" sz="2200"/>
              <a:t>Target Audience: VA Science Teachers</a:t>
            </a:r>
          </a:p>
          <a:p>
            <a:pPr marL="749300" lvl="1" indent="-292100">
              <a:spcBef>
                <a:spcPts val="1800"/>
              </a:spcBef>
              <a:buClr>
                <a:schemeClr val="accent2"/>
              </a:buClr>
              <a:buSzPct val="80000"/>
              <a:buFont typeface="Wingdings" pitchFamily="2" charset="2"/>
              <a:buChar char=""/>
            </a:pPr>
            <a:r>
              <a:rPr lang="en-US" sz="2000"/>
              <a:t>Handouts made available online</a:t>
            </a:r>
          </a:p>
          <a:p>
            <a:pPr marL="749300" lvl="1" indent="-292100">
              <a:spcBef>
                <a:spcPts val="1800"/>
              </a:spcBef>
              <a:buClr>
                <a:schemeClr val="accent2"/>
              </a:buClr>
              <a:buSzPct val="80000"/>
              <a:buFont typeface="Wingdings" pitchFamily="2" charset="2"/>
              <a:buChar char=""/>
            </a:pPr>
            <a:r>
              <a:rPr lang="en-US" sz="2000"/>
              <a:t>Demos linked via topics and SOLs</a:t>
            </a:r>
          </a:p>
          <a:p>
            <a:pPr marL="749300" lvl="1" indent="-292100">
              <a:spcBef>
                <a:spcPts val="1800"/>
              </a:spcBef>
              <a:buClr>
                <a:schemeClr val="accent2"/>
              </a:buClr>
              <a:buSzPct val="80000"/>
              <a:buFont typeface="Wingdings" pitchFamily="2" charset="2"/>
              <a:buChar char=""/>
            </a:pPr>
            <a:r>
              <a:rPr lang="en-US" sz="2000"/>
              <a:t>Each demo has a Word handout for easy editing and printing</a:t>
            </a:r>
          </a:p>
          <a:p>
            <a:pPr marL="749300" lvl="1" indent="-292100">
              <a:spcBef>
                <a:spcPts val="1800"/>
              </a:spcBef>
              <a:buClr>
                <a:schemeClr val="accent2"/>
              </a:buClr>
              <a:buSzPct val="80000"/>
              <a:buFont typeface="Wingdings" pitchFamily="2" charset="2"/>
              <a:buChar char=""/>
            </a:pPr>
            <a:r>
              <a:rPr lang="en-US" sz="2000"/>
              <a:t>Lesson plans and problem sets for selected demonstrations</a:t>
            </a:r>
          </a:p>
        </p:txBody>
      </p:sp>
      <p:sp>
        <p:nvSpPr>
          <p:cNvPr id="18441" name="AutoShape 9"/>
          <p:cNvSpPr>
            <a:spLocks noChangeArrowheads="1"/>
          </p:cNvSpPr>
          <p:nvPr/>
        </p:nvSpPr>
        <p:spPr bwMode="auto">
          <a:xfrm rot="5400000">
            <a:off x="2628900" y="3848100"/>
            <a:ext cx="685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9050">
            <a:solidFill>
              <a:schemeClr val="accent1">
                <a:lumMod val="75000"/>
              </a:schemeClr>
            </a:solidFill>
            <a:miter lim="800000"/>
            <a:headEnd/>
            <a:tailEnd/>
          </a:ln>
          <a:effectLst/>
        </p:spPr>
        <p:txBody>
          <a:bodyPr wrap="none" anchor="ctr"/>
          <a:lstStyle/>
          <a:p>
            <a:pPr>
              <a:defRPr/>
            </a:pPr>
            <a:endParaRPr lang="en-US" dirty="0">
              <a:solidFill>
                <a:srgbClr val="3C360A"/>
              </a:solidFill>
              <a:latin typeface="Arial" charset="0"/>
            </a:endParaRPr>
          </a:p>
        </p:txBody>
      </p:sp>
      <p:sp>
        <p:nvSpPr>
          <p:cNvPr id="22532" name="Title 1"/>
          <p:cNvSpPr txBox="1">
            <a:spLocks/>
          </p:cNvSpPr>
          <p:nvPr/>
        </p:nvSpPr>
        <p:spPr bwMode="auto">
          <a:xfrm>
            <a:off x="1981200" y="228600"/>
            <a:ext cx="6705600" cy="1143000"/>
          </a:xfrm>
          <a:prstGeom prst="rect">
            <a:avLst/>
          </a:prstGeom>
          <a:noFill/>
          <a:ln w="9525">
            <a:noFill/>
            <a:miter lim="800000"/>
            <a:headEnd/>
            <a:tailEnd/>
          </a:ln>
        </p:spPr>
        <p:txBody>
          <a:bodyPr anchor="ctr"/>
          <a:lstStyle/>
          <a:p>
            <a:pPr eaLnBrk="0" hangingPunct="0"/>
            <a:r>
              <a:rPr lang="en-US" sz="4300"/>
              <a:t>EXPANDING OUR AUDIENCE</a:t>
            </a:r>
          </a:p>
        </p:txBody>
      </p:sp>
      <p:sp>
        <p:nvSpPr>
          <p:cNvPr id="22533" name="AutoShape 2"/>
          <p:cNvSpPr>
            <a:spLocks noChangeAspect="1" noChangeArrowheads="1"/>
          </p:cNvSpPr>
          <p:nvPr/>
        </p:nvSpPr>
        <p:spPr bwMode="auto">
          <a:xfrm>
            <a:off x="1905000" y="4495800"/>
            <a:ext cx="2286000" cy="1444625"/>
          </a:xfrm>
          <a:prstGeom prst="rect">
            <a:avLst/>
          </a:prstGeom>
          <a:noFill/>
          <a:ln w="9525">
            <a:noFill/>
            <a:miter lim="800000"/>
            <a:headEnd/>
            <a:tailEnd/>
          </a:ln>
        </p:spPr>
        <p:txBody>
          <a:bodyPr/>
          <a:lstStyle/>
          <a:p>
            <a:endParaRPr lang="en-US"/>
          </a:p>
        </p:txBody>
      </p:sp>
      <p:pic>
        <p:nvPicPr>
          <p:cNvPr id="23560" name="Picture 8" descr="MC900027417[1]"/>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2035175" y="4725988"/>
            <a:ext cx="1927225" cy="12176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9"/>
          <p:cNvSpPr>
            <a:spLocks noChangeArrowheads="1"/>
          </p:cNvSpPr>
          <p:nvPr/>
        </p:nvSpPr>
        <p:spPr bwMode="auto">
          <a:xfrm>
            <a:off x="2514600" y="2286000"/>
            <a:ext cx="4572000" cy="1600200"/>
          </a:xfrm>
          <a:prstGeom prst="rect">
            <a:avLst/>
          </a:prstGeom>
          <a:solidFill>
            <a:schemeClr val="bg1"/>
          </a:solidFill>
          <a:ln w="19050">
            <a:solidFill>
              <a:srgbClr val="3C360A"/>
            </a:solidFill>
            <a:miter lim="800000"/>
            <a:headEnd/>
            <a:tailEnd/>
          </a:ln>
        </p:spPr>
        <p:txBody>
          <a:bodyPr wrap="none" anchor="ctr"/>
          <a:lstStyle/>
          <a:p>
            <a:pPr algn="ctr"/>
            <a:endParaRPr lang="en-US"/>
          </a:p>
        </p:txBody>
      </p:sp>
      <p:sp>
        <p:nvSpPr>
          <p:cNvPr id="25662" name="Rectangle 62"/>
          <p:cNvSpPr>
            <a:spLocks noChangeArrowheads="1"/>
          </p:cNvSpPr>
          <p:nvPr/>
        </p:nvSpPr>
        <p:spPr bwMode="auto">
          <a:xfrm>
            <a:off x="4114800" y="2133600"/>
            <a:ext cx="1003300" cy="228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5602" name="Text Box 4"/>
          <p:cNvSpPr txBox="1">
            <a:spLocks noChangeArrowheads="1"/>
          </p:cNvSpPr>
          <p:nvPr/>
        </p:nvSpPr>
        <p:spPr bwMode="auto">
          <a:xfrm>
            <a:off x="2590800" y="5851525"/>
            <a:ext cx="2308225" cy="396875"/>
          </a:xfrm>
          <a:prstGeom prst="rect">
            <a:avLst/>
          </a:prstGeom>
          <a:noFill/>
          <a:ln w="9525">
            <a:noFill/>
            <a:miter lim="800000"/>
            <a:headEnd/>
            <a:tailEnd/>
          </a:ln>
        </p:spPr>
        <p:txBody>
          <a:bodyPr wrap="none">
            <a:spAutoFit/>
          </a:bodyPr>
          <a:lstStyle/>
          <a:p>
            <a:r>
              <a:rPr lang="en-US" sz="2000" b="1">
                <a:solidFill>
                  <a:srgbClr val="FF0000"/>
                </a:solidFill>
              </a:rPr>
              <a:t>E</a:t>
            </a:r>
            <a:r>
              <a:rPr lang="en-US" sz="2000" b="1" baseline="-25000">
                <a:solidFill>
                  <a:srgbClr val="FF0000"/>
                </a:solidFill>
              </a:rPr>
              <a:t>a</a:t>
            </a:r>
            <a:r>
              <a:rPr lang="en-US" sz="2000">
                <a:solidFill>
                  <a:srgbClr val="FF0000"/>
                </a:solidFill>
              </a:rPr>
              <a:t> (no catalyst)   =   </a:t>
            </a:r>
            <a:r>
              <a:rPr lang="en-US" sz="2000" b="1">
                <a:solidFill>
                  <a:srgbClr val="FF0000"/>
                </a:solidFill>
              </a:rPr>
              <a:t>F</a:t>
            </a:r>
          </a:p>
        </p:txBody>
      </p:sp>
      <p:sp>
        <p:nvSpPr>
          <p:cNvPr id="25603" name="Text Box 5"/>
          <p:cNvSpPr txBox="1">
            <a:spLocks noChangeArrowheads="1"/>
          </p:cNvSpPr>
          <p:nvPr/>
        </p:nvSpPr>
        <p:spPr bwMode="auto">
          <a:xfrm>
            <a:off x="1981200" y="3962400"/>
            <a:ext cx="6194425" cy="1739900"/>
          </a:xfrm>
          <a:prstGeom prst="rect">
            <a:avLst/>
          </a:prstGeom>
          <a:noFill/>
          <a:ln w="9525">
            <a:noFill/>
            <a:miter lim="800000"/>
            <a:headEnd/>
            <a:tailEnd/>
          </a:ln>
        </p:spPr>
        <p:txBody>
          <a:bodyPr>
            <a:spAutoFit/>
          </a:bodyPr>
          <a:lstStyle/>
          <a:p>
            <a:r>
              <a:rPr lang="en-US"/>
              <a:t>Potential barriers to using demonstrations:</a:t>
            </a:r>
          </a:p>
          <a:p>
            <a:r>
              <a:rPr lang="en-US"/>
              <a:t>	</a:t>
            </a:r>
            <a:r>
              <a:rPr lang="en-US" b="1"/>
              <a:t>F</a:t>
            </a:r>
            <a:r>
              <a:rPr lang="en-US"/>
              <a:t> = </a:t>
            </a:r>
            <a:r>
              <a:rPr lang="en-US" b="1"/>
              <a:t>F</a:t>
            </a:r>
            <a:r>
              <a:rPr lang="en-US"/>
              <a:t>ind demo </a:t>
            </a:r>
          </a:p>
          <a:p>
            <a:r>
              <a:rPr lang="en-US"/>
              <a:t>	</a:t>
            </a:r>
            <a:r>
              <a:rPr lang="en-US" b="1"/>
              <a:t>SOL</a:t>
            </a:r>
            <a:r>
              <a:rPr lang="en-US"/>
              <a:t> = determine relevance of demos to </a:t>
            </a:r>
            <a:r>
              <a:rPr lang="en-US" b="1"/>
              <a:t>SOL</a:t>
            </a:r>
          </a:p>
          <a:p>
            <a:r>
              <a:rPr lang="en-US"/>
              <a:t>	</a:t>
            </a:r>
            <a:r>
              <a:rPr lang="en-US" b="1"/>
              <a:t>P</a:t>
            </a:r>
            <a:r>
              <a:rPr lang="en-US"/>
              <a:t> = </a:t>
            </a:r>
            <a:r>
              <a:rPr lang="en-US" b="1"/>
              <a:t>P</a:t>
            </a:r>
            <a:r>
              <a:rPr lang="en-US"/>
              <a:t>rep demo 	</a:t>
            </a:r>
          </a:p>
          <a:p>
            <a:r>
              <a:rPr lang="en-US"/>
              <a:t>	</a:t>
            </a:r>
            <a:r>
              <a:rPr lang="en-US" b="1"/>
              <a:t>L</a:t>
            </a:r>
            <a:r>
              <a:rPr lang="en-US"/>
              <a:t> = work into </a:t>
            </a:r>
            <a:r>
              <a:rPr lang="en-US" b="1"/>
              <a:t>L</a:t>
            </a:r>
            <a:r>
              <a:rPr lang="en-US"/>
              <a:t>esson, develop lesson plan</a:t>
            </a:r>
          </a:p>
          <a:p>
            <a:r>
              <a:rPr lang="en-US"/>
              <a:t>	</a:t>
            </a:r>
            <a:r>
              <a:rPr lang="en-US" b="1"/>
              <a:t>E</a:t>
            </a:r>
            <a:r>
              <a:rPr lang="en-US"/>
              <a:t> = finding ways to keep students </a:t>
            </a:r>
            <a:r>
              <a:rPr lang="en-US" b="1"/>
              <a:t>E</a:t>
            </a:r>
            <a:r>
              <a:rPr lang="en-US"/>
              <a:t>ngaged</a:t>
            </a:r>
          </a:p>
        </p:txBody>
      </p:sp>
      <p:sp>
        <p:nvSpPr>
          <p:cNvPr id="25604" name="Text Box 6"/>
          <p:cNvSpPr txBox="1">
            <a:spLocks noChangeArrowheads="1"/>
          </p:cNvSpPr>
          <p:nvPr/>
        </p:nvSpPr>
        <p:spPr bwMode="auto">
          <a:xfrm>
            <a:off x="2590800" y="6362700"/>
            <a:ext cx="2405063" cy="396875"/>
          </a:xfrm>
          <a:prstGeom prst="rect">
            <a:avLst/>
          </a:prstGeom>
          <a:noFill/>
          <a:ln w="9525">
            <a:noFill/>
            <a:miter lim="800000"/>
            <a:headEnd/>
            <a:tailEnd/>
          </a:ln>
        </p:spPr>
        <p:txBody>
          <a:bodyPr wrap="none">
            <a:spAutoFit/>
          </a:bodyPr>
          <a:lstStyle/>
          <a:p>
            <a:r>
              <a:rPr lang="en-US" sz="2000" b="1">
                <a:solidFill>
                  <a:srgbClr val="0000FF"/>
                </a:solidFill>
              </a:rPr>
              <a:t>E</a:t>
            </a:r>
            <a:r>
              <a:rPr lang="en-US" sz="2000" b="1" baseline="-25000">
                <a:solidFill>
                  <a:srgbClr val="0000FF"/>
                </a:solidFill>
              </a:rPr>
              <a:t>a</a:t>
            </a:r>
            <a:r>
              <a:rPr lang="en-US" sz="2000">
                <a:solidFill>
                  <a:srgbClr val="0000FF"/>
                </a:solidFill>
              </a:rPr>
              <a:t> (with catalyst) =   </a:t>
            </a:r>
            <a:r>
              <a:rPr lang="en-US" sz="2000" b="1">
                <a:solidFill>
                  <a:srgbClr val="0000FF"/>
                </a:solidFill>
              </a:rPr>
              <a:t>P</a:t>
            </a:r>
            <a:endParaRPr lang="en-US" sz="2000" i="1">
              <a:solidFill>
                <a:srgbClr val="0000FF"/>
              </a:solidFill>
            </a:endParaRPr>
          </a:p>
        </p:txBody>
      </p:sp>
      <p:pic>
        <p:nvPicPr>
          <p:cNvPr id="25605" name="Picture 13" descr="Chemistry Demonstrations">
            <a:hlinkClick r:id="rId3" tooltip="Home"/>
          </p:cNvPr>
          <p:cNvPicPr>
            <a:picLocks noChangeAspect="1" noChangeArrowheads="1"/>
          </p:cNvPicPr>
          <p:nvPr/>
        </p:nvPicPr>
        <p:blipFill>
          <a:blip r:embed="rId4" cstate="print"/>
          <a:srcRect t="24713"/>
          <a:stretch>
            <a:fillRect/>
          </a:stretch>
        </p:blipFill>
        <p:spPr bwMode="auto">
          <a:xfrm>
            <a:off x="5486400" y="6327775"/>
            <a:ext cx="1981200" cy="415925"/>
          </a:xfrm>
          <a:prstGeom prst="rect">
            <a:avLst/>
          </a:prstGeom>
          <a:solidFill>
            <a:srgbClr val="F0F452"/>
          </a:solidFill>
          <a:ln w="9525">
            <a:noFill/>
            <a:miter lim="800000"/>
            <a:headEnd/>
            <a:tailEnd/>
          </a:ln>
        </p:spPr>
      </p:pic>
      <p:grpSp>
        <p:nvGrpSpPr>
          <p:cNvPr id="25646" name="Group 46"/>
          <p:cNvGrpSpPr>
            <a:grpSpLocks/>
          </p:cNvGrpSpPr>
          <p:nvPr/>
        </p:nvGrpSpPr>
        <p:grpSpPr bwMode="auto">
          <a:xfrm>
            <a:off x="3505200" y="2057400"/>
            <a:ext cx="2733675" cy="1447800"/>
            <a:chOff x="2208" y="1344"/>
            <a:chExt cx="1722" cy="912"/>
          </a:xfrm>
        </p:grpSpPr>
        <p:grpSp>
          <p:nvGrpSpPr>
            <p:cNvPr id="24637" name="Group 24"/>
            <p:cNvGrpSpPr>
              <a:grpSpLocks/>
            </p:cNvGrpSpPr>
            <p:nvPr/>
          </p:nvGrpSpPr>
          <p:grpSpPr bwMode="auto">
            <a:xfrm>
              <a:off x="2208" y="1344"/>
              <a:ext cx="1722" cy="912"/>
              <a:chOff x="2256" y="1248"/>
              <a:chExt cx="1722" cy="912"/>
            </a:xfrm>
          </p:grpSpPr>
          <p:cxnSp>
            <p:nvCxnSpPr>
              <p:cNvPr id="24639" name="AutoShape 17"/>
              <p:cNvCxnSpPr>
                <a:cxnSpLocks noChangeShapeType="1"/>
              </p:cNvCxnSpPr>
              <p:nvPr/>
            </p:nvCxnSpPr>
            <p:spPr bwMode="auto">
              <a:xfrm>
                <a:off x="2922" y="1248"/>
                <a:ext cx="1056" cy="912"/>
              </a:xfrm>
              <a:prstGeom prst="curvedConnector3">
                <a:avLst>
                  <a:gd name="adj1" fmla="val 50000"/>
                </a:avLst>
              </a:prstGeom>
              <a:noFill/>
              <a:ln w="38100">
                <a:solidFill>
                  <a:srgbClr val="FF0000"/>
                </a:solidFill>
                <a:round/>
                <a:headEnd/>
                <a:tailEnd/>
              </a:ln>
            </p:spPr>
          </p:cxnSp>
          <p:cxnSp>
            <p:nvCxnSpPr>
              <p:cNvPr id="24640" name="AutoShape 22"/>
              <p:cNvCxnSpPr>
                <a:cxnSpLocks noChangeShapeType="1"/>
              </p:cNvCxnSpPr>
              <p:nvPr/>
            </p:nvCxnSpPr>
            <p:spPr bwMode="auto">
              <a:xfrm flipV="1">
                <a:off x="2256" y="1248"/>
                <a:ext cx="672" cy="528"/>
              </a:xfrm>
              <a:prstGeom prst="curvedConnector3">
                <a:avLst>
                  <a:gd name="adj1" fmla="val 50000"/>
                </a:avLst>
              </a:prstGeom>
              <a:noFill/>
              <a:ln w="38100">
                <a:solidFill>
                  <a:srgbClr val="FF0000"/>
                </a:solidFill>
                <a:round/>
                <a:headEnd/>
                <a:tailEnd/>
              </a:ln>
            </p:spPr>
          </p:cxnSp>
        </p:grpSp>
        <p:sp>
          <p:nvSpPr>
            <p:cNvPr id="24638" name="Line 39"/>
            <p:cNvSpPr>
              <a:spLocks noChangeShapeType="1"/>
            </p:cNvSpPr>
            <p:nvPr/>
          </p:nvSpPr>
          <p:spPr bwMode="auto">
            <a:xfrm flipV="1">
              <a:off x="2928" y="1368"/>
              <a:ext cx="0" cy="504"/>
            </a:xfrm>
            <a:prstGeom prst="line">
              <a:avLst/>
            </a:prstGeom>
            <a:noFill/>
            <a:ln w="38100">
              <a:solidFill>
                <a:srgbClr val="FF0000"/>
              </a:solidFill>
              <a:round/>
              <a:headEnd/>
              <a:tailEnd type="triangle" w="med" len="med"/>
            </a:ln>
          </p:spPr>
          <p:txBody>
            <a:bodyPr/>
            <a:lstStyle/>
            <a:p>
              <a:endParaRPr lang="en-US"/>
            </a:p>
          </p:txBody>
        </p:sp>
      </p:grpSp>
      <p:grpSp>
        <p:nvGrpSpPr>
          <p:cNvPr id="25611" name="Group 62"/>
          <p:cNvGrpSpPr>
            <a:grpSpLocks/>
          </p:cNvGrpSpPr>
          <p:nvPr/>
        </p:nvGrpSpPr>
        <p:grpSpPr bwMode="auto">
          <a:xfrm>
            <a:off x="3505200" y="2667000"/>
            <a:ext cx="2667000" cy="838200"/>
            <a:chOff x="2208" y="1776"/>
            <a:chExt cx="1680" cy="528"/>
          </a:xfrm>
        </p:grpSpPr>
        <p:grpSp>
          <p:nvGrpSpPr>
            <p:cNvPr id="24633" name="Group 48"/>
            <p:cNvGrpSpPr>
              <a:grpSpLocks/>
            </p:cNvGrpSpPr>
            <p:nvPr/>
          </p:nvGrpSpPr>
          <p:grpSpPr bwMode="auto">
            <a:xfrm>
              <a:off x="2208" y="1776"/>
              <a:ext cx="1680" cy="528"/>
              <a:chOff x="2208" y="1776"/>
              <a:chExt cx="1680" cy="528"/>
            </a:xfrm>
          </p:grpSpPr>
          <p:cxnSp>
            <p:nvCxnSpPr>
              <p:cNvPr id="24635" name="AutoShape 32"/>
              <p:cNvCxnSpPr>
                <a:cxnSpLocks noChangeShapeType="1"/>
              </p:cNvCxnSpPr>
              <p:nvPr/>
            </p:nvCxnSpPr>
            <p:spPr bwMode="auto">
              <a:xfrm flipV="1">
                <a:off x="2208" y="1776"/>
                <a:ext cx="720" cy="144"/>
              </a:xfrm>
              <a:prstGeom prst="curvedConnector3">
                <a:avLst>
                  <a:gd name="adj1" fmla="val 50000"/>
                </a:avLst>
              </a:prstGeom>
              <a:noFill/>
              <a:ln w="38100">
                <a:solidFill>
                  <a:srgbClr val="FF0000"/>
                </a:solidFill>
                <a:round/>
                <a:headEnd/>
                <a:tailEnd/>
              </a:ln>
            </p:spPr>
          </p:cxnSp>
          <p:cxnSp>
            <p:nvCxnSpPr>
              <p:cNvPr id="24636" name="AutoShape 33"/>
              <p:cNvCxnSpPr>
                <a:cxnSpLocks noChangeShapeType="1"/>
              </p:cNvCxnSpPr>
              <p:nvPr/>
            </p:nvCxnSpPr>
            <p:spPr bwMode="auto">
              <a:xfrm>
                <a:off x="2880" y="1776"/>
                <a:ext cx="1008" cy="528"/>
              </a:xfrm>
              <a:prstGeom prst="curvedConnector3">
                <a:avLst>
                  <a:gd name="adj1" fmla="val 50000"/>
                </a:avLst>
              </a:prstGeom>
              <a:noFill/>
              <a:ln w="38100">
                <a:solidFill>
                  <a:srgbClr val="FF0000"/>
                </a:solidFill>
                <a:round/>
                <a:headEnd/>
                <a:tailEnd/>
              </a:ln>
            </p:spPr>
          </p:cxnSp>
        </p:grpSp>
        <p:sp>
          <p:nvSpPr>
            <p:cNvPr id="24634" name="Line 40"/>
            <p:cNvSpPr>
              <a:spLocks noChangeShapeType="1"/>
            </p:cNvSpPr>
            <p:nvPr/>
          </p:nvSpPr>
          <p:spPr bwMode="auto">
            <a:xfrm flipV="1">
              <a:off x="2928" y="1776"/>
              <a:ext cx="0" cy="144"/>
            </a:xfrm>
            <a:prstGeom prst="line">
              <a:avLst/>
            </a:prstGeom>
            <a:noFill/>
            <a:ln w="38100">
              <a:solidFill>
                <a:srgbClr val="FF0000"/>
              </a:solidFill>
              <a:round/>
              <a:headEnd/>
              <a:tailEnd type="triangle" w="med" len="med"/>
            </a:ln>
          </p:spPr>
          <p:txBody>
            <a:bodyPr/>
            <a:lstStyle/>
            <a:p>
              <a:endParaRPr lang="en-US"/>
            </a:p>
          </p:txBody>
        </p:sp>
      </p:grpSp>
      <p:sp>
        <p:nvSpPr>
          <p:cNvPr id="24585" name="Text Box 43"/>
          <p:cNvSpPr txBox="1">
            <a:spLocks noChangeArrowheads="1"/>
          </p:cNvSpPr>
          <p:nvPr/>
        </p:nvSpPr>
        <p:spPr bwMode="auto">
          <a:xfrm rot="-5400000">
            <a:off x="1942306" y="3161507"/>
            <a:ext cx="687387" cy="304800"/>
          </a:xfrm>
          <a:prstGeom prst="rect">
            <a:avLst/>
          </a:prstGeom>
          <a:noFill/>
          <a:ln w="9525">
            <a:noFill/>
            <a:miter lim="800000"/>
            <a:headEnd/>
            <a:tailEnd/>
          </a:ln>
        </p:spPr>
        <p:txBody>
          <a:bodyPr wrap="none">
            <a:spAutoFit/>
          </a:bodyPr>
          <a:lstStyle/>
          <a:p>
            <a:r>
              <a:rPr lang="en-US" sz="1400" b="1"/>
              <a:t>Energy</a:t>
            </a:r>
          </a:p>
        </p:txBody>
      </p:sp>
      <p:sp>
        <p:nvSpPr>
          <p:cNvPr id="24586" name="Line 44"/>
          <p:cNvSpPr>
            <a:spLocks noChangeShapeType="1"/>
          </p:cNvSpPr>
          <p:nvPr/>
        </p:nvSpPr>
        <p:spPr bwMode="auto">
          <a:xfrm flipV="1">
            <a:off x="2314575" y="2514600"/>
            <a:ext cx="0" cy="381000"/>
          </a:xfrm>
          <a:prstGeom prst="line">
            <a:avLst/>
          </a:prstGeom>
          <a:noFill/>
          <a:ln w="38100">
            <a:solidFill>
              <a:srgbClr val="3C360A"/>
            </a:solidFill>
            <a:round/>
            <a:headEnd/>
            <a:tailEnd type="triangle" w="med" len="med"/>
          </a:ln>
        </p:spPr>
        <p:txBody>
          <a:bodyPr/>
          <a:lstStyle/>
          <a:p>
            <a:endParaRPr lang="en-US"/>
          </a:p>
        </p:txBody>
      </p:sp>
      <p:grpSp>
        <p:nvGrpSpPr>
          <p:cNvPr id="25614" name="Group 55"/>
          <p:cNvGrpSpPr>
            <a:grpSpLocks/>
          </p:cNvGrpSpPr>
          <p:nvPr/>
        </p:nvGrpSpPr>
        <p:grpSpPr bwMode="auto">
          <a:xfrm>
            <a:off x="3505200" y="2667000"/>
            <a:ext cx="2667000" cy="838200"/>
            <a:chOff x="2208" y="1776"/>
            <a:chExt cx="1680" cy="528"/>
          </a:xfrm>
        </p:grpSpPr>
        <p:grpSp>
          <p:nvGrpSpPr>
            <p:cNvPr id="24629" name="Group 56"/>
            <p:cNvGrpSpPr>
              <a:grpSpLocks/>
            </p:cNvGrpSpPr>
            <p:nvPr/>
          </p:nvGrpSpPr>
          <p:grpSpPr bwMode="auto">
            <a:xfrm>
              <a:off x="2208" y="1776"/>
              <a:ext cx="1680" cy="528"/>
              <a:chOff x="2208" y="1776"/>
              <a:chExt cx="1680" cy="528"/>
            </a:xfrm>
          </p:grpSpPr>
          <p:cxnSp>
            <p:nvCxnSpPr>
              <p:cNvPr id="24631" name="AutoShape 57"/>
              <p:cNvCxnSpPr>
                <a:cxnSpLocks noChangeShapeType="1"/>
              </p:cNvCxnSpPr>
              <p:nvPr/>
            </p:nvCxnSpPr>
            <p:spPr bwMode="auto">
              <a:xfrm flipV="1">
                <a:off x="2208" y="1776"/>
                <a:ext cx="720" cy="144"/>
              </a:xfrm>
              <a:prstGeom prst="curvedConnector3">
                <a:avLst>
                  <a:gd name="adj1" fmla="val 50000"/>
                </a:avLst>
              </a:prstGeom>
              <a:noFill/>
              <a:ln w="38100">
                <a:solidFill>
                  <a:srgbClr val="0000FF"/>
                </a:solidFill>
                <a:round/>
                <a:headEnd/>
                <a:tailEnd/>
              </a:ln>
            </p:spPr>
          </p:cxnSp>
          <p:cxnSp>
            <p:nvCxnSpPr>
              <p:cNvPr id="24632" name="AutoShape 58"/>
              <p:cNvCxnSpPr>
                <a:cxnSpLocks noChangeShapeType="1"/>
              </p:cNvCxnSpPr>
              <p:nvPr/>
            </p:nvCxnSpPr>
            <p:spPr bwMode="auto">
              <a:xfrm>
                <a:off x="2880" y="1776"/>
                <a:ext cx="1008" cy="528"/>
              </a:xfrm>
              <a:prstGeom prst="curvedConnector3">
                <a:avLst>
                  <a:gd name="adj1" fmla="val 50000"/>
                </a:avLst>
              </a:prstGeom>
              <a:noFill/>
              <a:ln w="38100">
                <a:solidFill>
                  <a:srgbClr val="0000FF"/>
                </a:solidFill>
                <a:round/>
                <a:headEnd/>
                <a:tailEnd/>
              </a:ln>
            </p:spPr>
          </p:cxnSp>
        </p:grpSp>
        <p:sp>
          <p:nvSpPr>
            <p:cNvPr id="24630" name="Line 59"/>
            <p:cNvSpPr>
              <a:spLocks noChangeShapeType="1"/>
            </p:cNvSpPr>
            <p:nvPr/>
          </p:nvSpPr>
          <p:spPr bwMode="auto">
            <a:xfrm flipV="1">
              <a:off x="2880" y="1776"/>
              <a:ext cx="0" cy="144"/>
            </a:xfrm>
            <a:prstGeom prst="line">
              <a:avLst/>
            </a:prstGeom>
            <a:noFill/>
            <a:ln w="38100">
              <a:solidFill>
                <a:srgbClr val="0000FF"/>
              </a:solidFill>
              <a:round/>
              <a:headEnd/>
              <a:tailEnd type="triangle" w="med" len="med"/>
            </a:ln>
          </p:spPr>
          <p:txBody>
            <a:bodyPr/>
            <a:lstStyle/>
            <a:p>
              <a:endParaRPr lang="en-US"/>
            </a:p>
          </p:txBody>
        </p:sp>
      </p:grpSp>
      <p:grpSp>
        <p:nvGrpSpPr>
          <p:cNvPr id="25615" name="Group 63"/>
          <p:cNvGrpSpPr>
            <a:grpSpLocks/>
          </p:cNvGrpSpPr>
          <p:nvPr/>
        </p:nvGrpSpPr>
        <p:grpSpPr bwMode="auto">
          <a:xfrm>
            <a:off x="3657600" y="2514600"/>
            <a:ext cx="2514600" cy="990600"/>
            <a:chOff x="2304" y="1680"/>
            <a:chExt cx="1584" cy="624"/>
          </a:xfrm>
        </p:grpSpPr>
        <p:cxnSp>
          <p:nvCxnSpPr>
            <p:cNvPr id="24626" name="AutoShape 47"/>
            <p:cNvCxnSpPr>
              <a:cxnSpLocks noChangeShapeType="1"/>
            </p:cNvCxnSpPr>
            <p:nvPr/>
          </p:nvCxnSpPr>
          <p:spPr bwMode="auto">
            <a:xfrm flipV="1">
              <a:off x="2304" y="1680"/>
              <a:ext cx="624" cy="240"/>
            </a:xfrm>
            <a:prstGeom prst="curvedConnector3">
              <a:avLst>
                <a:gd name="adj1" fmla="val 50000"/>
              </a:avLst>
            </a:prstGeom>
            <a:noFill/>
            <a:ln w="38100">
              <a:solidFill>
                <a:srgbClr val="FF0000"/>
              </a:solidFill>
              <a:round/>
              <a:headEnd/>
              <a:tailEnd/>
            </a:ln>
          </p:spPr>
        </p:cxnSp>
        <p:cxnSp>
          <p:nvCxnSpPr>
            <p:cNvPr id="24627" name="AutoShape 60"/>
            <p:cNvCxnSpPr>
              <a:cxnSpLocks noChangeShapeType="1"/>
            </p:cNvCxnSpPr>
            <p:nvPr/>
          </p:nvCxnSpPr>
          <p:spPr bwMode="auto">
            <a:xfrm>
              <a:off x="2928" y="1680"/>
              <a:ext cx="960" cy="624"/>
            </a:xfrm>
            <a:prstGeom prst="curvedConnector3">
              <a:avLst>
                <a:gd name="adj1" fmla="val 50000"/>
              </a:avLst>
            </a:prstGeom>
            <a:noFill/>
            <a:ln w="38100">
              <a:solidFill>
                <a:srgbClr val="FF0000"/>
              </a:solidFill>
              <a:round/>
              <a:headEnd/>
              <a:tailEnd/>
            </a:ln>
          </p:spPr>
        </p:cxnSp>
        <p:sp>
          <p:nvSpPr>
            <p:cNvPr id="24628" name="Line 61"/>
            <p:cNvSpPr>
              <a:spLocks noChangeShapeType="1"/>
            </p:cNvSpPr>
            <p:nvPr/>
          </p:nvSpPr>
          <p:spPr bwMode="auto">
            <a:xfrm flipV="1">
              <a:off x="2928" y="1680"/>
              <a:ext cx="0" cy="240"/>
            </a:xfrm>
            <a:prstGeom prst="line">
              <a:avLst/>
            </a:prstGeom>
            <a:noFill/>
            <a:ln w="38100">
              <a:solidFill>
                <a:srgbClr val="FF0000"/>
              </a:solidFill>
              <a:round/>
              <a:headEnd/>
              <a:tailEnd type="triangle" w="med" len="med"/>
            </a:ln>
          </p:spPr>
          <p:txBody>
            <a:bodyPr/>
            <a:lstStyle/>
            <a:p>
              <a:endParaRPr lang="en-US"/>
            </a:p>
          </p:txBody>
        </p:sp>
      </p:grpSp>
      <p:grpSp>
        <p:nvGrpSpPr>
          <p:cNvPr id="25638" name="Group 38"/>
          <p:cNvGrpSpPr>
            <a:grpSpLocks/>
          </p:cNvGrpSpPr>
          <p:nvPr/>
        </p:nvGrpSpPr>
        <p:grpSpPr bwMode="auto">
          <a:xfrm>
            <a:off x="3581400" y="2362200"/>
            <a:ext cx="2654300" cy="1143000"/>
            <a:chOff x="2256" y="1584"/>
            <a:chExt cx="1672" cy="720"/>
          </a:xfrm>
        </p:grpSpPr>
        <p:cxnSp>
          <p:nvCxnSpPr>
            <p:cNvPr id="24623" name="AutoShape 64"/>
            <p:cNvCxnSpPr>
              <a:cxnSpLocks noChangeShapeType="1"/>
            </p:cNvCxnSpPr>
            <p:nvPr/>
          </p:nvCxnSpPr>
          <p:spPr bwMode="auto">
            <a:xfrm flipV="1">
              <a:off x="2256" y="1584"/>
              <a:ext cx="672" cy="336"/>
            </a:xfrm>
            <a:prstGeom prst="curvedConnector3">
              <a:avLst>
                <a:gd name="adj1" fmla="val 50000"/>
              </a:avLst>
            </a:prstGeom>
            <a:noFill/>
            <a:ln w="38100">
              <a:solidFill>
                <a:srgbClr val="FF0000"/>
              </a:solidFill>
              <a:round/>
              <a:headEnd/>
              <a:tailEnd/>
            </a:ln>
          </p:spPr>
        </p:cxnSp>
        <p:cxnSp>
          <p:nvCxnSpPr>
            <p:cNvPr id="24624" name="AutoShape 36"/>
            <p:cNvCxnSpPr>
              <a:cxnSpLocks noChangeShapeType="1"/>
            </p:cNvCxnSpPr>
            <p:nvPr/>
          </p:nvCxnSpPr>
          <p:spPr bwMode="auto">
            <a:xfrm>
              <a:off x="2920" y="1584"/>
              <a:ext cx="1008" cy="720"/>
            </a:xfrm>
            <a:prstGeom prst="curvedConnector3">
              <a:avLst>
                <a:gd name="adj1" fmla="val 50000"/>
              </a:avLst>
            </a:prstGeom>
            <a:noFill/>
            <a:ln w="38100">
              <a:solidFill>
                <a:srgbClr val="FF0000"/>
              </a:solidFill>
              <a:round/>
              <a:headEnd/>
              <a:tailEnd/>
            </a:ln>
          </p:spPr>
        </p:cxnSp>
        <p:sp>
          <p:nvSpPr>
            <p:cNvPr id="24625" name="Line 39"/>
            <p:cNvSpPr>
              <a:spLocks noChangeShapeType="1"/>
            </p:cNvSpPr>
            <p:nvPr/>
          </p:nvSpPr>
          <p:spPr bwMode="auto">
            <a:xfrm flipV="1">
              <a:off x="2928" y="1584"/>
              <a:ext cx="0" cy="336"/>
            </a:xfrm>
            <a:prstGeom prst="line">
              <a:avLst/>
            </a:prstGeom>
            <a:noFill/>
            <a:ln w="38100">
              <a:solidFill>
                <a:srgbClr val="FF0000"/>
              </a:solidFill>
              <a:round/>
              <a:headEnd/>
              <a:tailEnd type="triangle" w="med" len="med"/>
            </a:ln>
          </p:spPr>
          <p:txBody>
            <a:bodyPr/>
            <a:lstStyle/>
            <a:p>
              <a:endParaRPr lang="en-US"/>
            </a:p>
          </p:txBody>
        </p:sp>
      </p:grpSp>
      <p:grpSp>
        <p:nvGrpSpPr>
          <p:cNvPr id="25643" name="Group 43"/>
          <p:cNvGrpSpPr>
            <a:grpSpLocks/>
          </p:cNvGrpSpPr>
          <p:nvPr/>
        </p:nvGrpSpPr>
        <p:grpSpPr bwMode="auto">
          <a:xfrm>
            <a:off x="3505200" y="2209800"/>
            <a:ext cx="2768600" cy="1295400"/>
            <a:chOff x="2208" y="1488"/>
            <a:chExt cx="1744" cy="816"/>
          </a:xfrm>
        </p:grpSpPr>
        <p:cxnSp>
          <p:nvCxnSpPr>
            <p:cNvPr id="24620" name="AutoShape 39"/>
            <p:cNvCxnSpPr>
              <a:cxnSpLocks noChangeShapeType="1"/>
            </p:cNvCxnSpPr>
            <p:nvPr/>
          </p:nvCxnSpPr>
          <p:spPr bwMode="auto">
            <a:xfrm flipV="1">
              <a:off x="2208" y="1488"/>
              <a:ext cx="720" cy="432"/>
            </a:xfrm>
            <a:prstGeom prst="curvedConnector3">
              <a:avLst>
                <a:gd name="adj1" fmla="val 50000"/>
              </a:avLst>
            </a:prstGeom>
            <a:noFill/>
            <a:ln w="38100">
              <a:solidFill>
                <a:srgbClr val="FF0000"/>
              </a:solidFill>
              <a:round/>
              <a:headEnd/>
              <a:tailEnd/>
            </a:ln>
          </p:spPr>
        </p:cxnSp>
        <p:cxnSp>
          <p:nvCxnSpPr>
            <p:cNvPr id="24621" name="AutoShape 41"/>
            <p:cNvCxnSpPr>
              <a:cxnSpLocks noChangeShapeType="1"/>
            </p:cNvCxnSpPr>
            <p:nvPr/>
          </p:nvCxnSpPr>
          <p:spPr bwMode="auto">
            <a:xfrm>
              <a:off x="2896" y="1488"/>
              <a:ext cx="1056" cy="816"/>
            </a:xfrm>
            <a:prstGeom prst="curvedConnector3">
              <a:avLst>
                <a:gd name="adj1" fmla="val 50000"/>
              </a:avLst>
            </a:prstGeom>
            <a:noFill/>
            <a:ln w="38100">
              <a:solidFill>
                <a:srgbClr val="FF0000"/>
              </a:solidFill>
              <a:round/>
              <a:headEnd/>
              <a:tailEnd/>
            </a:ln>
          </p:spPr>
        </p:cxnSp>
        <p:sp>
          <p:nvSpPr>
            <p:cNvPr id="24622" name="Line 39"/>
            <p:cNvSpPr>
              <a:spLocks noChangeShapeType="1"/>
            </p:cNvSpPr>
            <p:nvPr/>
          </p:nvSpPr>
          <p:spPr bwMode="auto">
            <a:xfrm flipV="1">
              <a:off x="2928" y="1488"/>
              <a:ext cx="0" cy="432"/>
            </a:xfrm>
            <a:prstGeom prst="line">
              <a:avLst/>
            </a:prstGeom>
            <a:noFill/>
            <a:ln w="38100">
              <a:solidFill>
                <a:srgbClr val="FF0000"/>
              </a:solidFill>
              <a:round/>
              <a:headEnd/>
              <a:tailEnd type="triangle" w="med" len="med"/>
            </a:ln>
          </p:spPr>
          <p:txBody>
            <a:bodyPr/>
            <a:lstStyle/>
            <a:p>
              <a:endParaRPr lang="en-US"/>
            </a:p>
          </p:txBody>
        </p:sp>
      </p:grpSp>
      <p:sp>
        <p:nvSpPr>
          <p:cNvPr id="25644" name="Rectangle 44"/>
          <p:cNvSpPr>
            <a:spLocks noChangeArrowheads="1"/>
          </p:cNvSpPr>
          <p:nvPr/>
        </p:nvSpPr>
        <p:spPr bwMode="auto">
          <a:xfrm>
            <a:off x="2514600" y="5791200"/>
            <a:ext cx="4953000" cy="457200"/>
          </a:xfrm>
          <a:prstGeom prst="rect">
            <a:avLst/>
          </a:prstGeom>
          <a:noFill/>
          <a:ln w="9525">
            <a:solidFill>
              <a:srgbClr val="FF0000"/>
            </a:solidFill>
            <a:miter lim="800000"/>
            <a:headEnd/>
            <a:tailEnd/>
          </a:ln>
        </p:spPr>
        <p:txBody>
          <a:bodyPr wrap="none" anchor="ctr"/>
          <a:lstStyle/>
          <a:p>
            <a:endParaRPr lang="en-US"/>
          </a:p>
        </p:txBody>
      </p:sp>
      <p:sp>
        <p:nvSpPr>
          <p:cNvPr id="25645" name="Rectangle 45"/>
          <p:cNvSpPr>
            <a:spLocks noChangeArrowheads="1"/>
          </p:cNvSpPr>
          <p:nvPr/>
        </p:nvSpPr>
        <p:spPr bwMode="auto">
          <a:xfrm>
            <a:off x="2514600" y="6324600"/>
            <a:ext cx="4953000" cy="457200"/>
          </a:xfrm>
          <a:prstGeom prst="rect">
            <a:avLst/>
          </a:prstGeom>
          <a:noFill/>
          <a:ln w="9525">
            <a:solidFill>
              <a:srgbClr val="0000FF"/>
            </a:solidFill>
            <a:miter lim="800000"/>
            <a:headEnd/>
            <a:tailEnd/>
          </a:ln>
        </p:spPr>
        <p:txBody>
          <a:bodyPr wrap="none" anchor="ctr"/>
          <a:lstStyle/>
          <a:p>
            <a:pPr algn="ctr"/>
            <a:endParaRPr lang="en-US"/>
          </a:p>
        </p:txBody>
      </p:sp>
      <p:sp>
        <p:nvSpPr>
          <p:cNvPr id="24593" name="Line 10"/>
          <p:cNvSpPr>
            <a:spLocks noChangeShapeType="1"/>
          </p:cNvSpPr>
          <p:nvPr/>
        </p:nvSpPr>
        <p:spPr bwMode="auto">
          <a:xfrm>
            <a:off x="3122613" y="2898775"/>
            <a:ext cx="533400" cy="0"/>
          </a:xfrm>
          <a:prstGeom prst="line">
            <a:avLst/>
          </a:prstGeom>
          <a:noFill/>
          <a:ln w="38100">
            <a:solidFill>
              <a:srgbClr val="3C360A"/>
            </a:solidFill>
            <a:round/>
            <a:headEnd/>
            <a:tailEnd/>
          </a:ln>
        </p:spPr>
        <p:txBody>
          <a:bodyPr/>
          <a:lstStyle/>
          <a:p>
            <a:endParaRPr lang="en-US"/>
          </a:p>
        </p:txBody>
      </p:sp>
      <p:sp>
        <p:nvSpPr>
          <p:cNvPr id="24594" name="Text Box 35"/>
          <p:cNvSpPr txBox="1">
            <a:spLocks noChangeArrowheads="1"/>
          </p:cNvSpPr>
          <p:nvPr/>
        </p:nvSpPr>
        <p:spPr bwMode="auto">
          <a:xfrm>
            <a:off x="2987675" y="2971800"/>
            <a:ext cx="676275" cy="304800"/>
          </a:xfrm>
          <a:prstGeom prst="rect">
            <a:avLst/>
          </a:prstGeom>
          <a:noFill/>
          <a:ln w="9525">
            <a:noFill/>
            <a:miter lim="800000"/>
            <a:headEnd/>
            <a:tailEnd/>
          </a:ln>
        </p:spPr>
        <p:txBody>
          <a:bodyPr wrap="none">
            <a:spAutoFit/>
          </a:bodyPr>
          <a:lstStyle/>
          <a:p>
            <a:r>
              <a:rPr lang="en-US" sz="1400" b="1"/>
              <a:t>Before</a:t>
            </a:r>
          </a:p>
        </p:txBody>
      </p:sp>
      <p:sp>
        <p:nvSpPr>
          <p:cNvPr id="25647" name="Rectangle 47"/>
          <p:cNvSpPr>
            <a:spLocks noChangeArrowheads="1"/>
          </p:cNvSpPr>
          <p:nvPr/>
        </p:nvSpPr>
        <p:spPr bwMode="auto">
          <a:xfrm>
            <a:off x="5105400" y="5851525"/>
            <a:ext cx="768350" cy="396875"/>
          </a:xfrm>
          <a:prstGeom prst="rect">
            <a:avLst/>
          </a:prstGeom>
          <a:noFill/>
          <a:ln w="9525">
            <a:noFill/>
            <a:miter lim="800000"/>
            <a:headEnd/>
            <a:tailEnd/>
          </a:ln>
        </p:spPr>
        <p:txBody>
          <a:bodyPr wrap="none">
            <a:spAutoFit/>
          </a:bodyPr>
          <a:lstStyle/>
          <a:p>
            <a:r>
              <a:rPr lang="en-US" sz="2000">
                <a:solidFill>
                  <a:srgbClr val="FF0000"/>
                </a:solidFill>
              </a:rPr>
              <a:t>+</a:t>
            </a:r>
            <a:r>
              <a:rPr lang="en-US" sz="2000" b="1">
                <a:solidFill>
                  <a:srgbClr val="FF0000"/>
                </a:solidFill>
              </a:rPr>
              <a:t> SOL</a:t>
            </a:r>
          </a:p>
        </p:txBody>
      </p:sp>
      <p:sp>
        <p:nvSpPr>
          <p:cNvPr id="25648" name="Rectangle 48"/>
          <p:cNvSpPr>
            <a:spLocks noChangeArrowheads="1"/>
          </p:cNvSpPr>
          <p:nvPr/>
        </p:nvSpPr>
        <p:spPr bwMode="auto">
          <a:xfrm>
            <a:off x="5919788" y="5842000"/>
            <a:ext cx="503237" cy="396875"/>
          </a:xfrm>
          <a:prstGeom prst="rect">
            <a:avLst/>
          </a:prstGeom>
          <a:noFill/>
          <a:ln w="9525">
            <a:noFill/>
            <a:miter lim="800000"/>
            <a:headEnd/>
            <a:tailEnd/>
          </a:ln>
        </p:spPr>
        <p:txBody>
          <a:bodyPr wrap="none">
            <a:spAutoFit/>
          </a:bodyPr>
          <a:lstStyle/>
          <a:p>
            <a:r>
              <a:rPr lang="en-US" sz="2000">
                <a:solidFill>
                  <a:srgbClr val="FF0000"/>
                </a:solidFill>
              </a:rPr>
              <a:t>+ </a:t>
            </a:r>
            <a:r>
              <a:rPr lang="en-US" sz="2000" b="1">
                <a:solidFill>
                  <a:srgbClr val="FF0000"/>
                </a:solidFill>
              </a:rPr>
              <a:t>P</a:t>
            </a:r>
          </a:p>
        </p:txBody>
      </p:sp>
      <p:sp>
        <p:nvSpPr>
          <p:cNvPr id="25649" name="Rectangle 49"/>
          <p:cNvSpPr>
            <a:spLocks noChangeArrowheads="1"/>
          </p:cNvSpPr>
          <p:nvPr/>
        </p:nvSpPr>
        <p:spPr bwMode="auto">
          <a:xfrm>
            <a:off x="6400800" y="5842000"/>
            <a:ext cx="476250" cy="396875"/>
          </a:xfrm>
          <a:prstGeom prst="rect">
            <a:avLst/>
          </a:prstGeom>
          <a:noFill/>
          <a:ln w="9525">
            <a:noFill/>
            <a:miter lim="800000"/>
            <a:headEnd/>
            <a:tailEnd/>
          </a:ln>
        </p:spPr>
        <p:txBody>
          <a:bodyPr wrap="none">
            <a:spAutoFit/>
          </a:bodyPr>
          <a:lstStyle/>
          <a:p>
            <a:r>
              <a:rPr lang="en-US" sz="2000">
                <a:solidFill>
                  <a:srgbClr val="FF0000"/>
                </a:solidFill>
              </a:rPr>
              <a:t>+ </a:t>
            </a:r>
            <a:r>
              <a:rPr lang="en-US" sz="2000" b="1">
                <a:solidFill>
                  <a:srgbClr val="FF0000"/>
                </a:solidFill>
              </a:rPr>
              <a:t>L</a:t>
            </a:r>
          </a:p>
        </p:txBody>
      </p:sp>
      <p:sp>
        <p:nvSpPr>
          <p:cNvPr id="25650" name="Rectangle 50"/>
          <p:cNvSpPr>
            <a:spLocks noChangeArrowheads="1"/>
          </p:cNvSpPr>
          <p:nvPr/>
        </p:nvSpPr>
        <p:spPr bwMode="auto">
          <a:xfrm>
            <a:off x="6858000" y="5842000"/>
            <a:ext cx="492125" cy="396875"/>
          </a:xfrm>
          <a:prstGeom prst="rect">
            <a:avLst/>
          </a:prstGeom>
          <a:noFill/>
          <a:ln w="9525">
            <a:noFill/>
            <a:miter lim="800000"/>
            <a:headEnd/>
            <a:tailEnd/>
          </a:ln>
        </p:spPr>
        <p:txBody>
          <a:bodyPr wrap="none">
            <a:spAutoFit/>
          </a:bodyPr>
          <a:lstStyle/>
          <a:p>
            <a:r>
              <a:rPr lang="en-US" sz="2000">
                <a:solidFill>
                  <a:srgbClr val="FF0000"/>
                </a:solidFill>
              </a:rPr>
              <a:t>+ </a:t>
            </a:r>
            <a:r>
              <a:rPr lang="en-US" sz="2000" b="1">
                <a:solidFill>
                  <a:srgbClr val="FF0000"/>
                </a:solidFill>
              </a:rPr>
              <a:t>E</a:t>
            </a:r>
          </a:p>
        </p:txBody>
      </p:sp>
      <p:sp>
        <p:nvSpPr>
          <p:cNvPr id="25651" name="Rectangle 51"/>
          <p:cNvSpPr>
            <a:spLocks noChangeArrowheads="1"/>
          </p:cNvSpPr>
          <p:nvPr/>
        </p:nvSpPr>
        <p:spPr bwMode="auto">
          <a:xfrm>
            <a:off x="5181600" y="6362700"/>
            <a:ext cx="298450" cy="366713"/>
          </a:xfrm>
          <a:prstGeom prst="rect">
            <a:avLst/>
          </a:prstGeom>
          <a:noFill/>
          <a:ln w="9525">
            <a:noFill/>
            <a:miter lim="800000"/>
            <a:headEnd/>
            <a:tailEnd/>
          </a:ln>
        </p:spPr>
        <p:txBody>
          <a:bodyPr wrap="none">
            <a:spAutoFit/>
          </a:bodyPr>
          <a:lstStyle/>
          <a:p>
            <a:r>
              <a:rPr lang="en-US">
                <a:solidFill>
                  <a:srgbClr val="0000FF"/>
                </a:solidFill>
              </a:rPr>
              <a:t>+</a:t>
            </a:r>
          </a:p>
        </p:txBody>
      </p:sp>
      <p:sp>
        <p:nvSpPr>
          <p:cNvPr id="24600" name="Text Box 36"/>
          <p:cNvSpPr txBox="1">
            <a:spLocks noChangeArrowheads="1"/>
          </p:cNvSpPr>
          <p:nvPr/>
        </p:nvSpPr>
        <p:spPr bwMode="auto">
          <a:xfrm>
            <a:off x="6172200" y="3581400"/>
            <a:ext cx="561975" cy="304800"/>
          </a:xfrm>
          <a:prstGeom prst="rect">
            <a:avLst/>
          </a:prstGeom>
          <a:noFill/>
          <a:ln w="9525">
            <a:noFill/>
            <a:miter lim="800000"/>
            <a:headEnd/>
            <a:tailEnd/>
          </a:ln>
        </p:spPr>
        <p:txBody>
          <a:bodyPr wrap="none">
            <a:spAutoFit/>
          </a:bodyPr>
          <a:lstStyle/>
          <a:p>
            <a:r>
              <a:rPr lang="en-US" sz="1400" b="1"/>
              <a:t>After</a:t>
            </a:r>
          </a:p>
        </p:txBody>
      </p:sp>
      <p:grpSp>
        <p:nvGrpSpPr>
          <p:cNvPr id="25656" name="Group 56"/>
          <p:cNvGrpSpPr>
            <a:grpSpLocks/>
          </p:cNvGrpSpPr>
          <p:nvPr/>
        </p:nvGrpSpPr>
        <p:grpSpPr bwMode="auto">
          <a:xfrm>
            <a:off x="4648200" y="1905000"/>
            <a:ext cx="2370138" cy="457200"/>
            <a:chOff x="2928" y="1248"/>
            <a:chExt cx="1493" cy="288"/>
          </a:xfrm>
        </p:grpSpPr>
        <p:sp>
          <p:nvSpPr>
            <p:cNvPr id="24618" name="Text Box 52"/>
            <p:cNvSpPr txBox="1">
              <a:spLocks noChangeArrowheads="1"/>
            </p:cNvSpPr>
            <p:nvPr/>
          </p:nvSpPr>
          <p:spPr bwMode="auto">
            <a:xfrm>
              <a:off x="3626" y="1248"/>
              <a:ext cx="795" cy="192"/>
            </a:xfrm>
            <a:prstGeom prst="rect">
              <a:avLst/>
            </a:prstGeom>
            <a:noFill/>
            <a:ln w="9525">
              <a:noFill/>
              <a:miter lim="800000"/>
              <a:headEnd/>
              <a:tailEnd/>
            </a:ln>
          </p:spPr>
          <p:txBody>
            <a:bodyPr wrap="none">
              <a:spAutoFit/>
            </a:bodyPr>
            <a:lstStyle/>
            <a:p>
              <a:r>
                <a:rPr lang="en-US" sz="1400" b="1">
                  <a:solidFill>
                    <a:srgbClr val="FF0000"/>
                  </a:solidFill>
                </a:rPr>
                <a:t>E</a:t>
              </a:r>
              <a:r>
                <a:rPr lang="en-US" sz="1400" b="1" baseline="-25000">
                  <a:solidFill>
                    <a:srgbClr val="FF0000"/>
                  </a:solidFill>
                </a:rPr>
                <a:t>a</a:t>
              </a:r>
              <a:r>
                <a:rPr lang="en-US" sz="1400" b="1">
                  <a:solidFill>
                    <a:srgbClr val="FF0000"/>
                  </a:solidFill>
                </a:rPr>
                <a:t> </a:t>
              </a:r>
              <a:r>
                <a:rPr lang="en-US" sz="1400">
                  <a:solidFill>
                    <a:srgbClr val="FF0000"/>
                  </a:solidFill>
                </a:rPr>
                <a:t>(no catalyst)</a:t>
              </a:r>
            </a:p>
          </p:txBody>
        </p:sp>
        <p:sp>
          <p:nvSpPr>
            <p:cNvPr id="24619" name="Line 53"/>
            <p:cNvSpPr>
              <a:spLocks noChangeShapeType="1"/>
            </p:cNvSpPr>
            <p:nvPr/>
          </p:nvSpPr>
          <p:spPr bwMode="auto">
            <a:xfrm flipH="1">
              <a:off x="2928" y="1344"/>
              <a:ext cx="720" cy="192"/>
            </a:xfrm>
            <a:prstGeom prst="line">
              <a:avLst/>
            </a:prstGeom>
            <a:noFill/>
            <a:ln w="9525">
              <a:solidFill>
                <a:srgbClr val="FF0000"/>
              </a:solidFill>
              <a:round/>
              <a:headEnd/>
              <a:tailEnd/>
            </a:ln>
          </p:spPr>
          <p:txBody>
            <a:bodyPr/>
            <a:lstStyle/>
            <a:p>
              <a:endParaRPr lang="en-US"/>
            </a:p>
          </p:txBody>
        </p:sp>
      </p:grpSp>
      <p:grpSp>
        <p:nvGrpSpPr>
          <p:cNvPr id="25657" name="Group 57"/>
          <p:cNvGrpSpPr>
            <a:grpSpLocks/>
          </p:cNvGrpSpPr>
          <p:nvPr/>
        </p:nvGrpSpPr>
        <p:grpSpPr bwMode="auto">
          <a:xfrm>
            <a:off x="4572000" y="2438400"/>
            <a:ext cx="2741613" cy="381000"/>
            <a:chOff x="2880" y="1584"/>
            <a:chExt cx="1727" cy="240"/>
          </a:xfrm>
        </p:grpSpPr>
        <p:sp>
          <p:nvSpPr>
            <p:cNvPr id="24616" name="Text Box 54"/>
            <p:cNvSpPr txBox="1">
              <a:spLocks noChangeArrowheads="1"/>
            </p:cNvSpPr>
            <p:nvPr/>
          </p:nvSpPr>
          <p:spPr bwMode="auto">
            <a:xfrm>
              <a:off x="3552" y="1584"/>
              <a:ext cx="1055" cy="192"/>
            </a:xfrm>
            <a:prstGeom prst="rect">
              <a:avLst/>
            </a:prstGeom>
            <a:solidFill>
              <a:schemeClr val="bg1"/>
            </a:solidFill>
            <a:ln w="9525">
              <a:noFill/>
              <a:miter lim="800000"/>
              <a:headEnd/>
              <a:tailEnd/>
            </a:ln>
          </p:spPr>
          <p:txBody>
            <a:bodyPr wrap="none">
              <a:spAutoFit/>
            </a:bodyPr>
            <a:lstStyle/>
            <a:p>
              <a:r>
                <a:rPr lang="en-US" sz="1400" b="1">
                  <a:solidFill>
                    <a:srgbClr val="0000FF"/>
                  </a:solidFill>
                </a:rPr>
                <a:t>E</a:t>
              </a:r>
              <a:r>
                <a:rPr lang="en-US" sz="1400" b="1" baseline="-25000">
                  <a:solidFill>
                    <a:srgbClr val="0000FF"/>
                  </a:solidFill>
                </a:rPr>
                <a:t>a</a:t>
              </a:r>
              <a:r>
                <a:rPr lang="en-US" sz="1400" b="1">
                  <a:solidFill>
                    <a:srgbClr val="0000FF"/>
                  </a:solidFill>
                </a:rPr>
                <a:t> </a:t>
              </a:r>
              <a:r>
                <a:rPr lang="en-US" sz="1400">
                  <a:solidFill>
                    <a:srgbClr val="0000FF"/>
                  </a:solidFill>
                </a:rPr>
                <a:t>(with </a:t>
              </a:r>
              <a:r>
                <a:rPr lang="en-US" sz="1400" i="1">
                  <a:solidFill>
                    <a:srgbClr val="0000FF"/>
                  </a:solidFill>
                </a:rPr>
                <a:t>ChemDemo</a:t>
              </a:r>
              <a:r>
                <a:rPr lang="en-US" sz="1400">
                  <a:solidFill>
                    <a:srgbClr val="0000FF"/>
                  </a:solidFill>
                </a:rPr>
                <a:t>)</a:t>
              </a:r>
            </a:p>
          </p:txBody>
        </p:sp>
        <p:sp>
          <p:nvSpPr>
            <p:cNvPr id="24617" name="Line 55"/>
            <p:cNvSpPr>
              <a:spLocks noChangeShapeType="1"/>
            </p:cNvSpPr>
            <p:nvPr/>
          </p:nvSpPr>
          <p:spPr bwMode="auto">
            <a:xfrm flipH="1">
              <a:off x="2880" y="1680"/>
              <a:ext cx="672" cy="144"/>
            </a:xfrm>
            <a:prstGeom prst="line">
              <a:avLst/>
            </a:prstGeom>
            <a:noFill/>
            <a:ln w="9525">
              <a:solidFill>
                <a:srgbClr val="0000FF"/>
              </a:solidFill>
              <a:round/>
              <a:headEnd/>
              <a:tailEnd/>
            </a:ln>
          </p:spPr>
          <p:txBody>
            <a:bodyPr/>
            <a:lstStyle/>
            <a:p>
              <a:endParaRPr lang="en-US"/>
            </a:p>
          </p:txBody>
        </p:sp>
      </p:grpSp>
      <p:grpSp>
        <p:nvGrpSpPr>
          <p:cNvPr id="25671" name="Group 71"/>
          <p:cNvGrpSpPr>
            <a:grpSpLocks/>
          </p:cNvGrpSpPr>
          <p:nvPr/>
        </p:nvGrpSpPr>
        <p:grpSpPr bwMode="auto">
          <a:xfrm>
            <a:off x="4114800" y="2171700"/>
            <a:ext cx="1012825" cy="114300"/>
            <a:chOff x="2592" y="1416"/>
            <a:chExt cx="638" cy="72"/>
          </a:xfrm>
        </p:grpSpPr>
        <p:sp>
          <p:nvSpPr>
            <p:cNvPr id="24614" name="Line 60"/>
            <p:cNvSpPr>
              <a:spLocks noChangeShapeType="1"/>
            </p:cNvSpPr>
            <p:nvPr/>
          </p:nvSpPr>
          <p:spPr bwMode="auto">
            <a:xfrm flipV="1">
              <a:off x="2592" y="1416"/>
              <a:ext cx="341" cy="72"/>
            </a:xfrm>
            <a:prstGeom prst="line">
              <a:avLst/>
            </a:prstGeom>
            <a:noFill/>
            <a:ln w="19050">
              <a:solidFill>
                <a:schemeClr val="tx1"/>
              </a:solidFill>
              <a:round/>
              <a:headEnd/>
              <a:tailEnd/>
            </a:ln>
          </p:spPr>
          <p:txBody>
            <a:bodyPr/>
            <a:lstStyle/>
            <a:p>
              <a:endParaRPr lang="en-US"/>
            </a:p>
          </p:txBody>
        </p:sp>
        <p:sp>
          <p:nvSpPr>
            <p:cNvPr id="24615" name="Line 61"/>
            <p:cNvSpPr>
              <a:spLocks noChangeShapeType="1"/>
            </p:cNvSpPr>
            <p:nvPr/>
          </p:nvSpPr>
          <p:spPr bwMode="auto">
            <a:xfrm flipH="1" flipV="1">
              <a:off x="2931" y="1416"/>
              <a:ext cx="299" cy="72"/>
            </a:xfrm>
            <a:prstGeom prst="line">
              <a:avLst/>
            </a:prstGeom>
            <a:noFill/>
            <a:ln w="19050">
              <a:solidFill>
                <a:schemeClr val="tx1"/>
              </a:solidFill>
              <a:round/>
              <a:headEnd/>
              <a:tailEnd/>
            </a:ln>
          </p:spPr>
          <p:txBody>
            <a:bodyPr/>
            <a:lstStyle/>
            <a:p>
              <a:endParaRPr lang="en-US"/>
            </a:p>
          </p:txBody>
        </p:sp>
      </p:grpSp>
      <p:grpSp>
        <p:nvGrpSpPr>
          <p:cNvPr id="25670" name="Group 70"/>
          <p:cNvGrpSpPr>
            <a:grpSpLocks/>
          </p:cNvGrpSpPr>
          <p:nvPr/>
        </p:nvGrpSpPr>
        <p:grpSpPr bwMode="auto">
          <a:xfrm>
            <a:off x="4076700" y="1828800"/>
            <a:ext cx="1098550" cy="457200"/>
            <a:chOff x="2568" y="1200"/>
            <a:chExt cx="692" cy="288"/>
          </a:xfrm>
        </p:grpSpPr>
        <p:sp>
          <p:nvSpPr>
            <p:cNvPr id="24608" name="Line 64"/>
            <p:cNvSpPr>
              <a:spLocks noChangeShapeType="1"/>
            </p:cNvSpPr>
            <p:nvPr/>
          </p:nvSpPr>
          <p:spPr bwMode="auto">
            <a:xfrm flipV="1">
              <a:off x="2568" y="1344"/>
              <a:ext cx="72" cy="144"/>
            </a:xfrm>
            <a:prstGeom prst="line">
              <a:avLst/>
            </a:prstGeom>
            <a:noFill/>
            <a:ln w="19050">
              <a:solidFill>
                <a:srgbClr val="3C360A"/>
              </a:solidFill>
              <a:round/>
              <a:headEnd/>
              <a:tailEnd/>
            </a:ln>
          </p:spPr>
          <p:txBody>
            <a:bodyPr/>
            <a:lstStyle/>
            <a:p>
              <a:endParaRPr lang="en-US"/>
            </a:p>
          </p:txBody>
        </p:sp>
        <p:sp>
          <p:nvSpPr>
            <p:cNvPr id="24609" name="Line 65"/>
            <p:cNvSpPr>
              <a:spLocks noChangeShapeType="1"/>
            </p:cNvSpPr>
            <p:nvPr/>
          </p:nvSpPr>
          <p:spPr bwMode="auto">
            <a:xfrm flipV="1">
              <a:off x="2688" y="1296"/>
              <a:ext cx="48" cy="48"/>
            </a:xfrm>
            <a:prstGeom prst="line">
              <a:avLst/>
            </a:prstGeom>
            <a:noFill/>
            <a:ln w="19050">
              <a:solidFill>
                <a:srgbClr val="3C360A"/>
              </a:solidFill>
              <a:round/>
              <a:headEnd/>
              <a:tailEnd/>
            </a:ln>
          </p:spPr>
          <p:txBody>
            <a:bodyPr/>
            <a:lstStyle/>
            <a:p>
              <a:endParaRPr lang="en-US"/>
            </a:p>
          </p:txBody>
        </p:sp>
        <p:sp>
          <p:nvSpPr>
            <p:cNvPr id="24610" name="Line 66"/>
            <p:cNvSpPr>
              <a:spLocks noChangeShapeType="1"/>
            </p:cNvSpPr>
            <p:nvPr/>
          </p:nvSpPr>
          <p:spPr bwMode="auto">
            <a:xfrm flipH="1" flipV="1">
              <a:off x="2736" y="1200"/>
              <a:ext cx="48" cy="48"/>
            </a:xfrm>
            <a:prstGeom prst="line">
              <a:avLst/>
            </a:prstGeom>
            <a:noFill/>
            <a:ln w="19050">
              <a:solidFill>
                <a:srgbClr val="3C360A"/>
              </a:solidFill>
              <a:round/>
              <a:headEnd/>
              <a:tailEnd/>
            </a:ln>
          </p:spPr>
          <p:txBody>
            <a:bodyPr/>
            <a:lstStyle/>
            <a:p>
              <a:endParaRPr lang="en-US"/>
            </a:p>
          </p:txBody>
        </p:sp>
        <p:sp>
          <p:nvSpPr>
            <p:cNvPr id="24611" name="Line 67"/>
            <p:cNvSpPr>
              <a:spLocks noChangeShapeType="1"/>
            </p:cNvSpPr>
            <p:nvPr/>
          </p:nvSpPr>
          <p:spPr bwMode="auto">
            <a:xfrm flipH="1" flipV="1">
              <a:off x="3168" y="1344"/>
              <a:ext cx="92" cy="144"/>
            </a:xfrm>
            <a:prstGeom prst="line">
              <a:avLst/>
            </a:prstGeom>
            <a:noFill/>
            <a:ln w="19050">
              <a:solidFill>
                <a:srgbClr val="3C360A"/>
              </a:solidFill>
              <a:round/>
              <a:headEnd/>
              <a:tailEnd/>
            </a:ln>
          </p:spPr>
          <p:txBody>
            <a:bodyPr/>
            <a:lstStyle/>
            <a:p>
              <a:endParaRPr lang="en-US"/>
            </a:p>
          </p:txBody>
        </p:sp>
        <p:sp>
          <p:nvSpPr>
            <p:cNvPr id="24612" name="Line 68"/>
            <p:cNvSpPr>
              <a:spLocks noChangeShapeType="1"/>
            </p:cNvSpPr>
            <p:nvPr/>
          </p:nvSpPr>
          <p:spPr bwMode="auto">
            <a:xfrm flipV="1">
              <a:off x="3115" y="1277"/>
              <a:ext cx="53" cy="19"/>
            </a:xfrm>
            <a:prstGeom prst="line">
              <a:avLst/>
            </a:prstGeom>
            <a:noFill/>
            <a:ln w="19050">
              <a:solidFill>
                <a:srgbClr val="3C360A"/>
              </a:solidFill>
              <a:round/>
              <a:headEnd/>
              <a:tailEnd/>
            </a:ln>
          </p:spPr>
          <p:txBody>
            <a:bodyPr/>
            <a:lstStyle/>
            <a:p>
              <a:endParaRPr lang="en-US"/>
            </a:p>
          </p:txBody>
        </p:sp>
        <p:sp>
          <p:nvSpPr>
            <p:cNvPr id="24613" name="Line 69"/>
            <p:cNvSpPr>
              <a:spLocks noChangeShapeType="1"/>
            </p:cNvSpPr>
            <p:nvPr/>
          </p:nvSpPr>
          <p:spPr bwMode="auto">
            <a:xfrm flipH="1" flipV="1">
              <a:off x="3072" y="1200"/>
              <a:ext cx="0" cy="48"/>
            </a:xfrm>
            <a:prstGeom prst="line">
              <a:avLst/>
            </a:prstGeom>
            <a:noFill/>
            <a:ln w="19050">
              <a:solidFill>
                <a:srgbClr val="3C360A"/>
              </a:solidFill>
              <a:round/>
              <a:headEnd/>
              <a:tailEnd/>
            </a:ln>
          </p:spPr>
          <p:txBody>
            <a:bodyPr/>
            <a:lstStyle/>
            <a:p>
              <a:endParaRPr lang="en-US"/>
            </a:p>
          </p:txBody>
        </p:sp>
      </p:grpSp>
      <p:sp>
        <p:nvSpPr>
          <p:cNvPr id="68" name="Title 1"/>
          <p:cNvSpPr txBox="1">
            <a:spLocks/>
          </p:cNvSpPr>
          <p:nvPr/>
        </p:nvSpPr>
        <p:spPr>
          <a:xfrm>
            <a:off x="2238375" y="214313"/>
            <a:ext cx="6248400" cy="1143000"/>
          </a:xfrm>
          <a:prstGeom prst="rect">
            <a:avLst/>
          </a:prstGeom>
        </p:spPr>
        <p:txBody>
          <a:bodyPr anchor="ctr">
            <a:normAutofit lnSpcReduction="10000"/>
          </a:bodyPr>
          <a:lstStyle/>
          <a:p>
            <a:pPr eaLnBrk="0" hangingPunct="0">
              <a:lnSpc>
                <a:spcPct val="90000"/>
              </a:lnSpc>
              <a:defRPr/>
            </a:pPr>
            <a:r>
              <a:rPr lang="en-US" sz="4000"/>
              <a:t>			: The Only Catalyst You’ll Ever Need</a:t>
            </a:r>
            <a:endParaRPr lang="en-US" sz="4000">
              <a:cs typeface="Arial" charset="0"/>
            </a:endParaRPr>
          </a:p>
        </p:txBody>
      </p:sp>
      <p:pic>
        <p:nvPicPr>
          <p:cNvPr id="24606" name="Picture 13" descr="Chemistry Demonstrations">
            <a:hlinkClick r:id="rId5" tooltip="Home"/>
          </p:cNvPr>
          <p:cNvPicPr>
            <a:picLocks noChangeAspect="1" noChangeArrowheads="1"/>
          </p:cNvPicPr>
          <p:nvPr/>
        </p:nvPicPr>
        <p:blipFill>
          <a:blip r:embed="rId4" cstate="print"/>
          <a:srcRect/>
          <a:stretch>
            <a:fillRect/>
          </a:stretch>
        </p:blipFill>
        <p:spPr bwMode="auto">
          <a:xfrm>
            <a:off x="2362200" y="76200"/>
            <a:ext cx="2667000" cy="742950"/>
          </a:xfrm>
          <a:prstGeom prst="rect">
            <a:avLst/>
          </a:prstGeom>
          <a:noFill/>
          <a:ln w="9525">
            <a:noFill/>
            <a:miter lim="800000"/>
            <a:headEnd/>
            <a:tailEnd/>
          </a:ln>
        </p:spPr>
      </p:pic>
      <p:sp>
        <p:nvSpPr>
          <p:cNvPr id="24607" name="Line 11"/>
          <p:cNvSpPr>
            <a:spLocks noChangeShapeType="1"/>
          </p:cNvSpPr>
          <p:nvPr/>
        </p:nvSpPr>
        <p:spPr bwMode="auto">
          <a:xfrm>
            <a:off x="6172200" y="3505200"/>
            <a:ext cx="533400" cy="0"/>
          </a:xfrm>
          <a:prstGeom prst="line">
            <a:avLst/>
          </a:prstGeom>
          <a:noFill/>
          <a:ln w="38100">
            <a:solidFill>
              <a:srgbClr val="3C360A"/>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strips(downRight)">
                                      <p:cBhvr>
                                        <p:cTn id="7" dur="500"/>
                                        <p:tgtEl>
                                          <p:spTgt spid="25611"/>
                                        </p:tgtEl>
                                      </p:cBhvr>
                                    </p:animEffect>
                                  </p:childTnLst>
                                </p:cTn>
                              </p:par>
                              <p:par>
                                <p:cTn id="8" presetID="1" presetClass="entr" presetSubtype="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564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560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25611"/>
                                        </p:tgtEl>
                                      </p:cBhvr>
                                    </p:animEffect>
                                    <p:set>
                                      <p:cBhvr>
                                        <p:cTn id="18" dur="1" fill="hold">
                                          <p:stCondLst>
                                            <p:cond delay="1999"/>
                                          </p:stCondLst>
                                        </p:cTn>
                                        <p:tgtEl>
                                          <p:spTgt spid="2561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5615"/>
                                        </p:tgtEl>
                                        <p:attrNameLst>
                                          <p:attrName>style.visibility</p:attrName>
                                        </p:attrNameLst>
                                      </p:cBhvr>
                                      <p:to>
                                        <p:strVal val="visible"/>
                                      </p:to>
                                    </p:set>
                                    <p:animEffect transition="in" filter="fade">
                                      <p:cBhvr>
                                        <p:cTn id="21" dur="2000"/>
                                        <p:tgtEl>
                                          <p:spTgt spid="25615"/>
                                        </p:tgtEl>
                                      </p:cBhvr>
                                    </p:animEffect>
                                  </p:childTnLst>
                                </p:cTn>
                              </p:par>
                              <p:par>
                                <p:cTn id="22" presetID="1" presetClass="entr" presetSubtype="0" fill="hold" nodeType="withEffect">
                                  <p:stCondLst>
                                    <p:cond delay="0"/>
                                  </p:stCondLst>
                                  <p:childTnLst>
                                    <p:set>
                                      <p:cBhvr>
                                        <p:cTn id="23" dur="1" fill="hold">
                                          <p:stCondLst>
                                            <p:cond delay="0"/>
                                          </p:stCondLst>
                                        </p:cTn>
                                        <p:tgtEl>
                                          <p:spTgt spid="2560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64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25615"/>
                                        </p:tgtEl>
                                      </p:cBhvr>
                                    </p:animEffect>
                                    <p:set>
                                      <p:cBhvr>
                                        <p:cTn id="30" dur="1" fill="hold">
                                          <p:stCondLst>
                                            <p:cond delay="1999"/>
                                          </p:stCondLst>
                                        </p:cTn>
                                        <p:tgtEl>
                                          <p:spTgt spid="2561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5638"/>
                                        </p:tgtEl>
                                        <p:attrNameLst>
                                          <p:attrName>style.visibility</p:attrName>
                                        </p:attrNameLst>
                                      </p:cBhvr>
                                      <p:to>
                                        <p:strVal val="visible"/>
                                      </p:to>
                                    </p:set>
                                    <p:animEffect transition="in" filter="fade">
                                      <p:cBhvr>
                                        <p:cTn id="33" dur="2000"/>
                                        <p:tgtEl>
                                          <p:spTgt spid="25638"/>
                                        </p:tgtEl>
                                      </p:cBhvr>
                                    </p:animEffect>
                                  </p:childTnLst>
                                </p:cTn>
                              </p:par>
                              <p:par>
                                <p:cTn id="34" presetID="1" presetClass="entr" presetSubtype="0" fill="hold" nodeType="withEffect">
                                  <p:stCondLst>
                                    <p:cond delay="0"/>
                                  </p:stCondLst>
                                  <p:childTnLst>
                                    <p:set>
                                      <p:cBhvr>
                                        <p:cTn id="35" dur="1" fill="hold">
                                          <p:stCondLst>
                                            <p:cond delay="0"/>
                                          </p:stCondLst>
                                        </p:cTn>
                                        <p:tgtEl>
                                          <p:spTgt spid="25603">
                                            <p:txEl>
                                              <p:pRg st="3" end="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64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25638"/>
                                        </p:tgtEl>
                                      </p:cBhvr>
                                    </p:animEffect>
                                    <p:set>
                                      <p:cBhvr>
                                        <p:cTn id="42" dur="1" fill="hold">
                                          <p:stCondLst>
                                            <p:cond delay="1999"/>
                                          </p:stCondLst>
                                        </p:cTn>
                                        <p:tgtEl>
                                          <p:spTgt spid="2563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5643"/>
                                        </p:tgtEl>
                                        <p:attrNameLst>
                                          <p:attrName>style.visibility</p:attrName>
                                        </p:attrNameLst>
                                      </p:cBhvr>
                                      <p:to>
                                        <p:strVal val="visible"/>
                                      </p:to>
                                    </p:set>
                                    <p:animEffect transition="in" filter="fade">
                                      <p:cBhvr>
                                        <p:cTn id="45" dur="2000"/>
                                        <p:tgtEl>
                                          <p:spTgt spid="25643"/>
                                        </p:tgtEl>
                                      </p:cBhvr>
                                    </p:animEffect>
                                  </p:childTnLst>
                                </p:cTn>
                              </p:par>
                              <p:par>
                                <p:cTn id="46" presetID="1" presetClass="entr" presetSubtype="0" fill="hold" nodeType="withEffect">
                                  <p:stCondLst>
                                    <p:cond delay="0"/>
                                  </p:stCondLst>
                                  <p:childTnLst>
                                    <p:set>
                                      <p:cBhvr>
                                        <p:cTn id="47" dur="1" fill="hold">
                                          <p:stCondLst>
                                            <p:cond delay="0"/>
                                          </p:stCondLst>
                                        </p:cTn>
                                        <p:tgtEl>
                                          <p:spTgt spid="25603">
                                            <p:txEl>
                                              <p:pRg st="4" end="4"/>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5649"/>
                                        </p:tgtEl>
                                        <p:attrNameLst>
                                          <p:attrName>style.visibility</p:attrName>
                                        </p:attrNameLst>
                                      </p:cBhvr>
                                      <p:to>
                                        <p:strVal val="visible"/>
                                      </p:to>
                                    </p:set>
                                  </p:childTnLst>
                                </p:cTn>
                              </p:par>
                              <p:par>
                                <p:cTn id="50" presetID="10" presetClass="entr" presetSubtype="0" fill="hold" grpId="0" nodeType="withEffect">
                                  <p:stCondLst>
                                    <p:cond delay="0"/>
                                  </p:stCondLst>
                                  <p:childTnLst>
                                    <p:set>
                                      <p:cBhvr>
                                        <p:cTn id="51" dur="1" fill="hold">
                                          <p:stCondLst>
                                            <p:cond delay="0"/>
                                          </p:stCondLst>
                                        </p:cTn>
                                        <p:tgtEl>
                                          <p:spTgt spid="25662"/>
                                        </p:tgtEl>
                                        <p:attrNameLst>
                                          <p:attrName>style.visibility</p:attrName>
                                        </p:attrNameLst>
                                      </p:cBhvr>
                                      <p:to>
                                        <p:strVal val="visible"/>
                                      </p:to>
                                    </p:set>
                                    <p:animEffect transition="in" filter="fade">
                                      <p:cBhvr>
                                        <p:cTn id="52" dur="2000"/>
                                        <p:tgtEl>
                                          <p:spTgt spid="25662"/>
                                        </p:tgtEl>
                                      </p:cBhvr>
                                    </p:animEffect>
                                  </p:childTnLst>
                                </p:cTn>
                              </p:par>
                              <p:par>
                                <p:cTn id="53" presetID="10" presetClass="entr" presetSubtype="0" fill="hold" nodeType="withEffect">
                                  <p:stCondLst>
                                    <p:cond delay="0"/>
                                  </p:stCondLst>
                                  <p:childTnLst>
                                    <p:set>
                                      <p:cBhvr>
                                        <p:cTn id="54" dur="1" fill="hold">
                                          <p:stCondLst>
                                            <p:cond delay="0"/>
                                          </p:stCondLst>
                                        </p:cTn>
                                        <p:tgtEl>
                                          <p:spTgt spid="25671"/>
                                        </p:tgtEl>
                                        <p:attrNameLst>
                                          <p:attrName>style.visibility</p:attrName>
                                        </p:attrNameLst>
                                      </p:cBhvr>
                                      <p:to>
                                        <p:strVal val="visible"/>
                                      </p:to>
                                    </p:set>
                                    <p:animEffect transition="in" filter="fade">
                                      <p:cBhvr>
                                        <p:cTn id="55" dur="2000"/>
                                        <p:tgtEl>
                                          <p:spTgt spid="2567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2000"/>
                                        <p:tgtEl>
                                          <p:spTgt spid="25643"/>
                                        </p:tgtEl>
                                      </p:cBhvr>
                                    </p:animEffect>
                                    <p:set>
                                      <p:cBhvr>
                                        <p:cTn id="60" dur="1" fill="hold">
                                          <p:stCondLst>
                                            <p:cond delay="1999"/>
                                          </p:stCondLst>
                                        </p:cTn>
                                        <p:tgtEl>
                                          <p:spTgt spid="2564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25671"/>
                                        </p:tgtEl>
                                      </p:cBhvr>
                                    </p:animEffect>
                                    <p:set>
                                      <p:cBhvr>
                                        <p:cTn id="63" dur="1" fill="hold">
                                          <p:stCondLst>
                                            <p:cond delay="1999"/>
                                          </p:stCondLst>
                                        </p:cTn>
                                        <p:tgtEl>
                                          <p:spTgt spid="25671"/>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25646"/>
                                        </p:tgtEl>
                                        <p:attrNameLst>
                                          <p:attrName>style.visibility</p:attrName>
                                        </p:attrNameLst>
                                      </p:cBhvr>
                                      <p:to>
                                        <p:strVal val="visible"/>
                                      </p:to>
                                    </p:set>
                                    <p:animEffect transition="in" filter="fade">
                                      <p:cBhvr>
                                        <p:cTn id="66" dur="2000"/>
                                        <p:tgtEl>
                                          <p:spTgt spid="25646"/>
                                        </p:tgtEl>
                                      </p:cBhvr>
                                    </p:animEffect>
                                  </p:childTnLst>
                                </p:cTn>
                              </p:par>
                              <p:par>
                                <p:cTn id="67" presetID="1" presetClass="entr" presetSubtype="0" fill="hold" nodeType="withEffect">
                                  <p:stCondLst>
                                    <p:cond delay="0"/>
                                  </p:stCondLst>
                                  <p:childTnLst>
                                    <p:set>
                                      <p:cBhvr>
                                        <p:cTn id="68" dur="1" fill="hold">
                                          <p:stCondLst>
                                            <p:cond delay="0"/>
                                          </p:stCondLst>
                                        </p:cTn>
                                        <p:tgtEl>
                                          <p:spTgt spid="25603">
                                            <p:txEl>
                                              <p:pRg st="5" end="5"/>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650"/>
                                        </p:tgtEl>
                                        <p:attrNameLst>
                                          <p:attrName>style.visibility</p:attrName>
                                        </p:attrNameLst>
                                      </p:cBhvr>
                                      <p:to>
                                        <p:strVal val="visible"/>
                                      </p:to>
                                    </p:set>
                                  </p:childTnLst>
                                </p:cTn>
                              </p:par>
                              <p:par>
                                <p:cTn id="71" presetID="10" presetClass="entr" presetSubtype="0" fill="hold" nodeType="withEffect">
                                  <p:stCondLst>
                                    <p:cond delay="0"/>
                                  </p:stCondLst>
                                  <p:childTnLst>
                                    <p:set>
                                      <p:cBhvr>
                                        <p:cTn id="72" dur="1" fill="hold">
                                          <p:stCondLst>
                                            <p:cond delay="0"/>
                                          </p:stCondLst>
                                        </p:cTn>
                                        <p:tgtEl>
                                          <p:spTgt spid="25670"/>
                                        </p:tgtEl>
                                        <p:attrNameLst>
                                          <p:attrName>style.visibility</p:attrName>
                                        </p:attrNameLst>
                                      </p:cBhvr>
                                      <p:to>
                                        <p:strVal val="visible"/>
                                      </p:to>
                                    </p:set>
                                    <p:animEffect transition="in" filter="fade">
                                      <p:cBhvr>
                                        <p:cTn id="73" dur="2000"/>
                                        <p:tgtEl>
                                          <p:spTgt spid="25670"/>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25656"/>
                                        </p:tgtEl>
                                        <p:attrNameLst>
                                          <p:attrName>style.visibility</p:attrName>
                                        </p:attrNameLst>
                                      </p:cBhvr>
                                      <p:to>
                                        <p:strVal val="visible"/>
                                      </p:to>
                                    </p:set>
                                    <p:animEffect transition="in" filter="fade">
                                      <p:cBhvr>
                                        <p:cTn id="77" dur="2000"/>
                                        <p:tgtEl>
                                          <p:spTgt spid="25656"/>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25614"/>
                                        </p:tgtEl>
                                        <p:attrNameLst>
                                          <p:attrName>style.visibility</p:attrName>
                                        </p:attrNameLst>
                                      </p:cBhvr>
                                      <p:to>
                                        <p:strVal val="visible"/>
                                      </p:to>
                                    </p:set>
                                    <p:animEffect transition="in" filter="strips(downRight)">
                                      <p:cBhvr>
                                        <p:cTn id="82" dur="500"/>
                                        <p:tgtEl>
                                          <p:spTgt spid="25614"/>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2560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564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651"/>
                                        </p:tgtEl>
                                        <p:attrNameLst>
                                          <p:attrName>style.visibility</p:attrName>
                                        </p:attrNameLst>
                                      </p:cBhvr>
                                      <p:to>
                                        <p:strVal val="visible"/>
                                      </p:to>
                                    </p:set>
                                  </p:childTnLst>
                                </p:cTn>
                              </p:par>
                              <p:par>
                                <p:cTn id="91" presetID="53" presetClass="entr" presetSubtype="0" fill="hold" nodeType="withEffect">
                                  <p:stCondLst>
                                    <p:cond delay="0"/>
                                  </p:stCondLst>
                                  <p:childTnLst>
                                    <p:set>
                                      <p:cBhvr>
                                        <p:cTn id="92" dur="1" fill="hold">
                                          <p:stCondLst>
                                            <p:cond delay="0"/>
                                          </p:stCondLst>
                                        </p:cTn>
                                        <p:tgtEl>
                                          <p:spTgt spid="25605"/>
                                        </p:tgtEl>
                                        <p:attrNameLst>
                                          <p:attrName>style.visibility</p:attrName>
                                        </p:attrNameLst>
                                      </p:cBhvr>
                                      <p:to>
                                        <p:strVal val="visible"/>
                                      </p:to>
                                    </p:set>
                                    <p:anim calcmode="lin" valueType="num">
                                      <p:cBhvr>
                                        <p:cTn id="93" dur="500" fill="hold"/>
                                        <p:tgtEl>
                                          <p:spTgt spid="25605"/>
                                        </p:tgtEl>
                                        <p:attrNameLst>
                                          <p:attrName>ppt_w</p:attrName>
                                        </p:attrNameLst>
                                      </p:cBhvr>
                                      <p:tavLst>
                                        <p:tav tm="0">
                                          <p:val>
                                            <p:fltVal val="0"/>
                                          </p:val>
                                        </p:tav>
                                        <p:tav tm="100000">
                                          <p:val>
                                            <p:strVal val="#ppt_w"/>
                                          </p:val>
                                        </p:tav>
                                      </p:tavLst>
                                    </p:anim>
                                    <p:anim calcmode="lin" valueType="num">
                                      <p:cBhvr>
                                        <p:cTn id="94" dur="500" fill="hold"/>
                                        <p:tgtEl>
                                          <p:spTgt spid="25605"/>
                                        </p:tgtEl>
                                        <p:attrNameLst>
                                          <p:attrName>ppt_h</p:attrName>
                                        </p:attrNameLst>
                                      </p:cBhvr>
                                      <p:tavLst>
                                        <p:tav tm="0">
                                          <p:val>
                                            <p:fltVal val="0"/>
                                          </p:val>
                                        </p:tav>
                                        <p:tav tm="100000">
                                          <p:val>
                                            <p:strVal val="#ppt_h"/>
                                          </p:val>
                                        </p:tav>
                                      </p:tavLst>
                                    </p:anim>
                                    <p:animEffect transition="in" filter="fade">
                                      <p:cBhvr>
                                        <p:cTn id="95" dur="500"/>
                                        <p:tgtEl>
                                          <p:spTgt spid="25605"/>
                                        </p:tgtEl>
                                      </p:cBhvr>
                                    </p:animEffec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25657"/>
                                        </p:tgtEl>
                                        <p:attrNameLst>
                                          <p:attrName>style.visibility</p:attrName>
                                        </p:attrNameLst>
                                      </p:cBhvr>
                                      <p:to>
                                        <p:strVal val="visible"/>
                                      </p:to>
                                    </p:set>
                                    <p:animEffect transition="in" filter="fade">
                                      <p:cBhvr>
                                        <p:cTn id="99" dur="2000"/>
                                        <p:tgtEl>
                                          <p:spTgt spid="25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62" grpId="0" animBg="1"/>
      <p:bldP spid="25602" grpId="0"/>
      <p:bldP spid="25604" grpId="0"/>
      <p:bldP spid="25644" grpId="0" animBg="1"/>
      <p:bldP spid="25645" grpId="0" animBg="1"/>
      <p:bldP spid="25647" grpId="0"/>
      <p:bldP spid="25648" grpId="0"/>
      <p:bldP spid="25649" grpId="0"/>
      <p:bldP spid="25650" grpId="0"/>
      <p:bldP spid="256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4648200" y="1066800"/>
            <a:ext cx="3657600" cy="396875"/>
          </a:xfrm>
          <a:prstGeom prst="rect">
            <a:avLst/>
          </a:prstGeom>
          <a:noFill/>
          <a:ln w="9525">
            <a:noFill/>
            <a:miter lim="800000"/>
            <a:headEnd/>
            <a:tailEnd/>
          </a:ln>
        </p:spPr>
        <p:txBody>
          <a:bodyPr>
            <a:spAutoFit/>
          </a:bodyPr>
          <a:lstStyle/>
          <a:p>
            <a:r>
              <a:rPr lang="en-US" sz="2000" u="sng"/>
              <a:t>http://sites.jmu.edu/chemdemo  </a:t>
            </a:r>
          </a:p>
        </p:txBody>
      </p:sp>
      <p:pic>
        <p:nvPicPr>
          <p:cNvPr id="26626" name="Picture 15">
            <a:hlinkClick r:id="rId3"/>
          </p:cNvPr>
          <p:cNvPicPr>
            <a:picLocks noChangeAspect="1" noChangeArrowheads="1"/>
          </p:cNvPicPr>
          <p:nvPr/>
        </p:nvPicPr>
        <p:blipFill>
          <a:blip r:embed="rId4" cstate="print"/>
          <a:srcRect l="19377" t="18138" r="21799" b="11217"/>
          <a:stretch>
            <a:fillRect/>
          </a:stretch>
        </p:blipFill>
        <p:spPr bwMode="auto">
          <a:xfrm>
            <a:off x="304800" y="1820863"/>
            <a:ext cx="4648200" cy="4046537"/>
          </a:xfrm>
          <a:prstGeom prst="rect">
            <a:avLst/>
          </a:prstGeom>
          <a:noFill/>
          <a:ln w="76200">
            <a:solidFill>
              <a:srgbClr val="000000"/>
            </a:solidFill>
            <a:miter lim="800000"/>
            <a:headEnd/>
            <a:tailEnd/>
          </a:ln>
        </p:spPr>
      </p:pic>
      <p:sp>
        <p:nvSpPr>
          <p:cNvPr id="8" name="Title 7"/>
          <p:cNvSpPr>
            <a:spLocks noGrp="1"/>
          </p:cNvSpPr>
          <p:nvPr>
            <p:ph type="title"/>
          </p:nvPr>
        </p:nvSpPr>
        <p:spPr/>
        <p:txBody>
          <a:bodyPr/>
          <a:lstStyle/>
          <a:p>
            <a:pPr>
              <a:defRPr/>
            </a:pPr>
            <a:r>
              <a:rPr lang="en-US" cap="none" smtClean="0"/>
              <a:t>Website</a:t>
            </a:r>
          </a:p>
        </p:txBody>
      </p:sp>
      <p:pic>
        <p:nvPicPr>
          <p:cNvPr id="26628" name="Picture 6">
            <a:hlinkClick r:id="rId3"/>
          </p:cNvPr>
          <p:cNvPicPr>
            <a:picLocks noChangeAspect="1" noChangeArrowheads="1"/>
          </p:cNvPicPr>
          <p:nvPr/>
        </p:nvPicPr>
        <p:blipFill>
          <a:blip r:embed="rId5" cstate="print"/>
          <a:srcRect l="19444" t="19745" r="20833" b="3603"/>
          <a:stretch>
            <a:fillRect/>
          </a:stretch>
        </p:blipFill>
        <p:spPr bwMode="auto">
          <a:xfrm>
            <a:off x="4343400" y="2438400"/>
            <a:ext cx="4724400" cy="4237038"/>
          </a:xfrm>
          <a:prstGeom prst="rect">
            <a:avLst/>
          </a:prstGeom>
          <a:noFill/>
          <a:ln w="57150">
            <a:solidFill>
              <a:srgbClr val="000000"/>
            </a:solidFill>
            <a:miter lim="800000"/>
            <a:headEnd/>
            <a:tailEnd/>
          </a:ln>
        </p:spPr>
      </p:pic>
      <p:pic>
        <p:nvPicPr>
          <p:cNvPr id="26629" name="Picture 13" descr="Chemistry Demonstrations">
            <a:hlinkClick r:id="rId6" tooltip="Home"/>
          </p:cNvPr>
          <p:cNvPicPr>
            <a:picLocks noChangeAspect="1" noChangeArrowheads="1"/>
          </p:cNvPicPr>
          <p:nvPr/>
        </p:nvPicPr>
        <p:blipFill>
          <a:blip r:embed="rId7" cstate="print"/>
          <a:srcRect/>
          <a:stretch>
            <a:fillRect/>
          </a:stretch>
        </p:blipFill>
        <p:spPr bwMode="auto">
          <a:xfrm>
            <a:off x="3733800" y="319088"/>
            <a:ext cx="26670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2057400" y="5715000"/>
            <a:ext cx="6248400" cy="838200"/>
          </a:xfrm>
        </p:spPr>
        <p:txBody>
          <a:bodyPr/>
          <a:lstStyle/>
          <a:p>
            <a:pPr eaLnBrk="1" hangingPunct="1"/>
            <a:r>
              <a:rPr lang="en-US" i="1" smtClean="0"/>
              <a:t>JMUChemDemo</a:t>
            </a:r>
            <a:r>
              <a:rPr lang="en-US" smtClean="0"/>
              <a:t> YouTube channel (</a:t>
            </a:r>
            <a:r>
              <a:rPr lang="en-US" sz="2000" smtClean="0">
                <a:hlinkClick r:id="rId3"/>
              </a:rPr>
              <a:t>http://www.youtube.com/user/JMUChemDemos/</a:t>
            </a:r>
            <a:r>
              <a:rPr lang="en-US" smtClean="0"/>
              <a:t>)</a:t>
            </a:r>
          </a:p>
        </p:txBody>
      </p:sp>
      <p:pic>
        <p:nvPicPr>
          <p:cNvPr id="28674" name="Picture 4" descr="videos.JPG"/>
          <p:cNvPicPr>
            <a:picLocks noChangeAspect="1"/>
          </p:cNvPicPr>
          <p:nvPr/>
        </p:nvPicPr>
        <p:blipFill>
          <a:blip r:embed="rId4" cstate="print"/>
          <a:srcRect/>
          <a:stretch>
            <a:fillRect/>
          </a:stretch>
        </p:blipFill>
        <p:spPr bwMode="auto">
          <a:xfrm>
            <a:off x="2743200" y="1905000"/>
            <a:ext cx="4800600" cy="3600450"/>
          </a:xfrm>
          <a:prstGeom prst="rect">
            <a:avLst/>
          </a:prstGeom>
          <a:noFill/>
          <a:ln w="9525">
            <a:noFill/>
            <a:miter lim="800000"/>
            <a:headEnd/>
            <a:tailEnd/>
          </a:ln>
        </p:spPr>
      </p:pic>
      <p:pic>
        <p:nvPicPr>
          <p:cNvPr id="28675" name="Picture 6" descr="youtube-logo-05"/>
          <p:cNvPicPr>
            <a:picLocks noChangeAspect="1" noChangeArrowheads="1"/>
          </p:cNvPicPr>
          <p:nvPr/>
        </p:nvPicPr>
        <p:blipFill>
          <a:blip r:embed="rId5" cstate="print"/>
          <a:srcRect t="13333" b="-3516"/>
          <a:stretch>
            <a:fillRect/>
          </a:stretch>
        </p:blipFill>
        <p:spPr bwMode="auto">
          <a:xfrm>
            <a:off x="4191000" y="331788"/>
            <a:ext cx="2438400" cy="164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sz="half" idx="1"/>
          </p:nvPr>
        </p:nvSpPr>
        <p:spPr>
          <a:xfrm>
            <a:off x="2057400" y="2209800"/>
            <a:ext cx="7086600" cy="1587500"/>
          </a:xfrm>
        </p:spPr>
        <p:txBody>
          <a:bodyPr/>
          <a:lstStyle/>
          <a:p>
            <a:pPr eaLnBrk="1" hangingPunct="1"/>
            <a:r>
              <a:rPr lang="en-US" sz="2200" smtClean="0"/>
              <a:t>July 20, 2010, 1:00 – 4:00 pm</a:t>
            </a:r>
          </a:p>
          <a:p>
            <a:pPr eaLnBrk="1" hangingPunct="1"/>
            <a:r>
              <a:rPr lang="en-US" sz="2200" smtClean="0"/>
              <a:t>12 teachers from VA and DC</a:t>
            </a:r>
          </a:p>
          <a:p>
            <a:pPr eaLnBrk="1" hangingPunct="1"/>
            <a:r>
              <a:rPr lang="en-US" sz="2200" smtClean="0"/>
              <a:t>Afternoon of demos followed by liquid nitrogen ice cream</a:t>
            </a:r>
          </a:p>
        </p:txBody>
      </p:sp>
      <p:pic>
        <p:nvPicPr>
          <p:cNvPr id="30722" name="Picture 3" descr="100_3982.JPG"/>
          <p:cNvPicPr>
            <a:picLocks noChangeAspect="1"/>
          </p:cNvPicPr>
          <p:nvPr/>
        </p:nvPicPr>
        <p:blipFill>
          <a:blip r:embed="rId3" cstate="print"/>
          <a:srcRect/>
          <a:stretch>
            <a:fillRect/>
          </a:stretch>
        </p:blipFill>
        <p:spPr bwMode="auto">
          <a:xfrm>
            <a:off x="2362200" y="4038600"/>
            <a:ext cx="2925763" cy="2193925"/>
          </a:xfrm>
          <a:prstGeom prst="rect">
            <a:avLst/>
          </a:prstGeom>
          <a:noFill/>
          <a:ln w="9525">
            <a:noFill/>
            <a:miter lim="800000"/>
            <a:headEnd/>
            <a:tailEnd/>
          </a:ln>
        </p:spPr>
      </p:pic>
      <p:pic>
        <p:nvPicPr>
          <p:cNvPr id="30723" name="Picture 4" descr="100_3947.JPG"/>
          <p:cNvPicPr>
            <a:picLocks noChangeAspect="1"/>
          </p:cNvPicPr>
          <p:nvPr/>
        </p:nvPicPr>
        <p:blipFill>
          <a:blip r:embed="rId4" cstate="print"/>
          <a:srcRect/>
          <a:stretch>
            <a:fillRect/>
          </a:stretch>
        </p:blipFill>
        <p:spPr bwMode="auto">
          <a:xfrm>
            <a:off x="5486400" y="4038600"/>
            <a:ext cx="2925763" cy="2193925"/>
          </a:xfrm>
          <a:prstGeom prst="rect">
            <a:avLst/>
          </a:prstGeom>
          <a:noFill/>
          <a:ln w="9525">
            <a:noFill/>
            <a:miter lim="800000"/>
            <a:headEnd/>
            <a:tailEnd/>
          </a:ln>
        </p:spPr>
      </p:pic>
      <p:sp>
        <p:nvSpPr>
          <p:cNvPr id="30724" name="Text Box 12"/>
          <p:cNvSpPr txBox="1">
            <a:spLocks noChangeArrowheads="1"/>
          </p:cNvSpPr>
          <p:nvPr/>
        </p:nvSpPr>
        <p:spPr bwMode="auto">
          <a:xfrm>
            <a:off x="7924800" y="1143000"/>
            <a:ext cx="800100" cy="457200"/>
          </a:xfrm>
          <a:prstGeom prst="rect">
            <a:avLst/>
          </a:prstGeom>
          <a:noFill/>
          <a:ln w="9525">
            <a:noFill/>
            <a:miter lim="800000"/>
            <a:headEnd/>
            <a:tailEnd/>
          </a:ln>
        </p:spPr>
        <p:txBody>
          <a:bodyPr wrap="none">
            <a:spAutoFit/>
          </a:bodyPr>
          <a:lstStyle/>
          <a:p>
            <a:r>
              <a:rPr lang="en-US" sz="2400"/>
              <a:t>2010</a:t>
            </a:r>
          </a:p>
        </p:txBody>
      </p:sp>
      <p:sp>
        <p:nvSpPr>
          <p:cNvPr id="30725" name="Title 1"/>
          <p:cNvSpPr txBox="1">
            <a:spLocks/>
          </p:cNvSpPr>
          <p:nvPr/>
        </p:nvSpPr>
        <p:spPr bwMode="auto">
          <a:xfrm>
            <a:off x="2057400" y="304800"/>
            <a:ext cx="7848600" cy="1143000"/>
          </a:xfrm>
          <a:prstGeom prst="rect">
            <a:avLst/>
          </a:prstGeom>
          <a:noFill/>
          <a:ln w="9525">
            <a:noFill/>
            <a:miter lim="800000"/>
            <a:headEnd/>
            <a:tailEnd/>
          </a:ln>
        </p:spPr>
        <p:txBody>
          <a:bodyPr anchor="ctr"/>
          <a:lstStyle/>
          <a:p>
            <a:pPr eaLnBrk="0" hangingPunct="0"/>
            <a:r>
              <a:rPr lang="en-US" sz="3600"/>
              <a:t>1</a:t>
            </a:r>
            <a:r>
              <a:rPr lang="en-US" sz="3600" baseline="30000"/>
              <a:t>st</a:t>
            </a:r>
            <a:r>
              <a:rPr lang="en-US" sz="3600"/>
              <a:t> Annual			Workshop</a:t>
            </a:r>
            <a:endParaRPr lang="en-US" sz="3600">
              <a:cs typeface="Arial" charset="0"/>
            </a:endParaRPr>
          </a:p>
        </p:txBody>
      </p:sp>
      <p:pic>
        <p:nvPicPr>
          <p:cNvPr id="30726" name="Picture 3" descr="logo.png"/>
          <p:cNvPicPr>
            <a:picLocks noChangeAspect="1"/>
          </p:cNvPicPr>
          <p:nvPr/>
        </p:nvPicPr>
        <p:blipFill>
          <a:blip r:embed="rId5" cstate="print"/>
          <a:srcRect/>
          <a:stretch>
            <a:fillRect/>
          </a:stretch>
        </p:blipFill>
        <p:spPr bwMode="auto">
          <a:xfrm>
            <a:off x="4114800" y="433388"/>
            <a:ext cx="2500313"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
  <a:themeElements>
    <a:clrScheme name="Grey with Green">
      <a:dk1>
        <a:sysClr val="windowText" lastClr="000000"/>
      </a:dk1>
      <a:lt1>
        <a:sysClr val="window" lastClr="FFFFFF"/>
      </a:lt1>
      <a:dk2>
        <a:srgbClr val="000000"/>
      </a:dk2>
      <a:lt2>
        <a:srgbClr val="F8F8F8"/>
      </a:lt2>
      <a:accent1>
        <a:srgbClr val="595959"/>
      </a:accent1>
      <a:accent2>
        <a:srgbClr val="4D7400"/>
      </a:accent2>
      <a:accent3>
        <a:srgbClr val="181818"/>
      </a:accent3>
      <a:accent4>
        <a:srgbClr val="BCBCBC"/>
      </a:accent4>
      <a:accent5>
        <a:srgbClr val="36006C"/>
      </a:accent5>
      <a:accent6>
        <a:srgbClr val="6A548E"/>
      </a:accent6>
      <a:hlink>
        <a:srgbClr val="5F5F5F"/>
      </a:hlink>
      <a:folHlink>
        <a:srgbClr val="919191"/>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2139</TotalTime>
  <Words>842</Words>
  <Application>Microsoft Office PowerPoint</Application>
  <PresentationFormat>On-screen Show (4:3)</PresentationFormat>
  <Paragraphs>160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vt:lpstr>
      <vt:lpstr>                    Website &amp; Workshop: Catalysts for Science Educators</vt:lpstr>
      <vt:lpstr>Slide 2</vt:lpstr>
      <vt:lpstr>Slide 3</vt:lpstr>
      <vt:lpstr>Slide 4</vt:lpstr>
      <vt:lpstr>Slide 5</vt:lpstr>
      <vt:lpstr>Slide 6</vt:lpstr>
      <vt:lpstr>Website</vt:lpstr>
      <vt:lpstr>Slide 8</vt:lpstr>
      <vt:lpstr>Slide 9</vt:lpstr>
      <vt:lpstr>Slide 10</vt:lpstr>
      <vt:lpstr>Slide 11</vt:lpstr>
      <vt:lpstr>Slide 12</vt:lpstr>
      <vt:lpstr>Slide 13</vt:lpstr>
      <vt:lpstr>Slide 14</vt:lpstr>
      <vt:lpstr>Slide 15</vt:lpstr>
      <vt:lpstr>Slide 16</vt:lpstr>
      <vt:lpstr>Slide 17</vt:lpstr>
      <vt:lpstr>Slide 18</vt:lpstr>
      <vt:lpstr>Workshop Attendance</vt:lpstr>
      <vt:lpstr>Slide 20</vt:lpstr>
      <vt:lpstr>Slide 21</vt:lpstr>
      <vt:lpstr>Slide 22</vt:lpstr>
      <vt:lpstr>Future Work</vt:lpstr>
      <vt:lpstr>Slide 24</vt:lpstr>
      <vt:lpstr>Acknowledgments</vt:lpstr>
      <vt:lpstr>Contact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Service-Learning Efforts in Chemistry</dc:title>
  <dc:creator>Casey</dc:creator>
  <cp:lastModifiedBy>Casey</cp:lastModifiedBy>
  <cp:revision>144</cp:revision>
  <dcterms:created xsi:type="dcterms:W3CDTF">2011-02-15T01:22:02Z</dcterms:created>
  <dcterms:modified xsi:type="dcterms:W3CDTF">2012-11-15T21:56:15Z</dcterms:modified>
</cp:coreProperties>
</file>