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75" r:id="rId3"/>
    <p:sldId id="270" r:id="rId4"/>
    <p:sldId id="271" r:id="rId5"/>
    <p:sldId id="283" r:id="rId6"/>
    <p:sldId id="272" r:id="rId7"/>
    <p:sldId id="284" r:id="rId8"/>
    <p:sldId id="273" r:id="rId9"/>
    <p:sldId id="285" r:id="rId10"/>
    <p:sldId id="274" r:id="rId11"/>
    <p:sldId id="286" r:id="rId12"/>
    <p:sldId id="287" r:id="rId13"/>
    <p:sldId id="276" r:id="rId14"/>
    <p:sldId id="268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360A"/>
    <a:srgbClr val="FF33CC"/>
    <a:srgbClr val="FF8E1D"/>
    <a:srgbClr val="D4A97E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8" autoAdjust="0"/>
    <p:restoredTop sz="98906" autoAdjust="0"/>
  </p:normalViewPr>
  <p:slideViewPr>
    <p:cSldViewPr>
      <p:cViewPr>
        <p:scale>
          <a:sx n="80" d="100"/>
          <a:sy n="80" d="100"/>
        </p:scale>
        <p:origin x="-1032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7D6F2-E21B-4590-8012-0A3777876AF5}" type="doc">
      <dgm:prSet loTypeId="urn:microsoft.com/office/officeart/2005/8/layout/cycle6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0739D8-9F74-4E26-A9EE-C0E630569803}">
      <dgm:prSet phldrT="[Text]"/>
      <dgm:spPr/>
      <dgm:t>
        <a:bodyPr/>
        <a:lstStyle/>
        <a:p>
          <a:r>
            <a:rPr lang="en-US" dirty="0" smtClean="0"/>
            <a:t>JMU professors</a:t>
          </a:r>
        </a:p>
        <a:p>
          <a:r>
            <a:rPr lang="en-US" dirty="0" smtClean="0"/>
            <a:t>(</a:t>
          </a:r>
          <a:r>
            <a:rPr lang="en-US" dirty="0" err="1" smtClean="0"/>
            <a:t>Chem</a:t>
          </a:r>
          <a:r>
            <a:rPr lang="en-US" dirty="0" smtClean="0"/>
            <a:t> + CSD)</a:t>
          </a:r>
          <a:endParaRPr lang="en-US" dirty="0"/>
        </a:p>
      </dgm:t>
    </dgm:pt>
    <dgm:pt modelId="{F300A516-58BF-4F36-B6CB-E175B0ABD233}" type="parTrans" cxnId="{EB4D4FF8-4F93-4936-9984-8D0069544225}">
      <dgm:prSet/>
      <dgm:spPr/>
      <dgm:t>
        <a:bodyPr/>
        <a:lstStyle/>
        <a:p>
          <a:endParaRPr lang="en-US"/>
        </a:p>
      </dgm:t>
    </dgm:pt>
    <dgm:pt modelId="{CE74366F-0B00-4A12-9729-3995551DDF99}" type="sibTrans" cxnId="{EB4D4FF8-4F93-4936-9984-8D0069544225}">
      <dgm:prSet/>
      <dgm:spPr/>
      <dgm:t>
        <a:bodyPr/>
        <a:lstStyle/>
        <a:p>
          <a:endParaRPr lang="en-US"/>
        </a:p>
      </dgm:t>
    </dgm:pt>
    <dgm:pt modelId="{2FD096E6-D3C1-4ADE-831D-EA13C3D7F550}">
      <dgm:prSet phldrT="[Text]"/>
      <dgm:spPr/>
      <dgm:t>
        <a:bodyPr/>
        <a:lstStyle/>
        <a:p>
          <a:r>
            <a:rPr lang="en-US" dirty="0" smtClean="0"/>
            <a:t>JMU Students (</a:t>
          </a:r>
          <a:r>
            <a:rPr lang="en-US" dirty="0" err="1" smtClean="0"/>
            <a:t>Chem</a:t>
          </a:r>
          <a:r>
            <a:rPr lang="en-US" dirty="0" smtClean="0"/>
            <a:t> + CSD)</a:t>
          </a:r>
          <a:endParaRPr lang="en-US" dirty="0"/>
        </a:p>
      </dgm:t>
    </dgm:pt>
    <dgm:pt modelId="{7867AFA4-A7B4-40EE-AC5B-8A214F54461D}" type="parTrans" cxnId="{6838662F-F960-49CF-884E-BB8855A5E277}">
      <dgm:prSet/>
      <dgm:spPr/>
      <dgm:t>
        <a:bodyPr/>
        <a:lstStyle/>
        <a:p>
          <a:endParaRPr lang="en-US"/>
        </a:p>
      </dgm:t>
    </dgm:pt>
    <dgm:pt modelId="{0C797C37-0B5D-4858-9DDF-F48CECE07851}" type="sibTrans" cxnId="{6838662F-F960-49CF-884E-BB8855A5E277}">
      <dgm:prSet/>
      <dgm:spPr/>
      <dgm:t>
        <a:bodyPr/>
        <a:lstStyle/>
        <a:p>
          <a:endParaRPr lang="en-US"/>
        </a:p>
      </dgm:t>
    </dgm:pt>
    <dgm:pt modelId="{4B17FE04-1F5E-4788-BA8A-8231F3A0D5BF}">
      <dgm:prSet phldrT="[Text]"/>
      <dgm:spPr/>
      <dgm:t>
        <a:bodyPr/>
        <a:lstStyle/>
        <a:p>
          <a:r>
            <a:rPr lang="en-US" dirty="0" smtClean="0"/>
            <a:t>Deaf high school teachers</a:t>
          </a:r>
          <a:endParaRPr lang="en-US" dirty="0"/>
        </a:p>
      </dgm:t>
    </dgm:pt>
    <dgm:pt modelId="{8B9F71FB-B480-483F-8591-59DDE807B63D}" type="parTrans" cxnId="{89CA0942-1514-4DB0-B9F7-707E0FAF9961}">
      <dgm:prSet/>
      <dgm:spPr/>
      <dgm:t>
        <a:bodyPr/>
        <a:lstStyle/>
        <a:p>
          <a:endParaRPr lang="en-US"/>
        </a:p>
      </dgm:t>
    </dgm:pt>
    <dgm:pt modelId="{3C01E8DC-C05A-4961-AC76-B4C5122541CB}" type="sibTrans" cxnId="{89CA0942-1514-4DB0-B9F7-707E0FAF9961}">
      <dgm:prSet/>
      <dgm:spPr/>
      <dgm:t>
        <a:bodyPr/>
        <a:lstStyle/>
        <a:p>
          <a:endParaRPr lang="en-US"/>
        </a:p>
      </dgm:t>
    </dgm:pt>
    <dgm:pt modelId="{C529F667-D54D-4EF1-B1D8-7D1656370DFC}">
      <dgm:prSet phldrT="[Text]"/>
      <dgm:spPr/>
      <dgm:t>
        <a:bodyPr/>
        <a:lstStyle/>
        <a:p>
          <a:r>
            <a:rPr lang="en-US" dirty="0" smtClean="0"/>
            <a:t>High school Deaf students</a:t>
          </a:r>
          <a:endParaRPr lang="en-US" dirty="0"/>
        </a:p>
      </dgm:t>
    </dgm:pt>
    <dgm:pt modelId="{F1DD83FA-2181-48FC-815C-1E0B8326BAAE}" type="parTrans" cxnId="{16E72487-0755-48CD-BA51-34837F86642F}">
      <dgm:prSet/>
      <dgm:spPr/>
      <dgm:t>
        <a:bodyPr/>
        <a:lstStyle/>
        <a:p>
          <a:endParaRPr lang="en-US"/>
        </a:p>
      </dgm:t>
    </dgm:pt>
    <dgm:pt modelId="{F23D08E3-5833-4E9E-876E-46769828E9CB}" type="sibTrans" cxnId="{16E72487-0755-48CD-BA51-34837F86642F}">
      <dgm:prSet/>
      <dgm:spPr/>
      <dgm:t>
        <a:bodyPr/>
        <a:lstStyle/>
        <a:p>
          <a:endParaRPr lang="en-US"/>
        </a:p>
      </dgm:t>
    </dgm:pt>
    <dgm:pt modelId="{59118CC6-801D-4249-99B2-7DB17B05561D}">
      <dgm:prSet phldrT="[Text]"/>
      <dgm:spPr/>
      <dgm:t>
        <a:bodyPr/>
        <a:lstStyle/>
        <a:p>
          <a:r>
            <a:rPr lang="en-US" dirty="0" smtClean="0"/>
            <a:t>Outside college students (Deaf and Hearing)</a:t>
          </a:r>
          <a:endParaRPr lang="en-US" dirty="0"/>
        </a:p>
      </dgm:t>
    </dgm:pt>
    <dgm:pt modelId="{92CD2F0E-68CE-4B14-B197-776DD04D6687}" type="parTrans" cxnId="{B0F7BAA6-F507-4942-AB6D-43BA6F2BC5E9}">
      <dgm:prSet/>
      <dgm:spPr/>
      <dgm:t>
        <a:bodyPr/>
        <a:lstStyle/>
        <a:p>
          <a:endParaRPr lang="en-US"/>
        </a:p>
      </dgm:t>
    </dgm:pt>
    <dgm:pt modelId="{CF6EDF25-B44E-47DD-9AB9-8057C0C31B15}" type="sibTrans" cxnId="{B0F7BAA6-F507-4942-AB6D-43BA6F2BC5E9}">
      <dgm:prSet/>
      <dgm:spPr/>
      <dgm:t>
        <a:bodyPr/>
        <a:lstStyle/>
        <a:p>
          <a:endParaRPr lang="en-US"/>
        </a:p>
      </dgm:t>
    </dgm:pt>
    <dgm:pt modelId="{8896C825-2152-4AA0-9FFE-3A20B0CF09D8}">
      <dgm:prSet/>
      <dgm:spPr/>
      <dgm:t>
        <a:bodyPr/>
        <a:lstStyle/>
        <a:p>
          <a:r>
            <a:rPr lang="en-US" dirty="0" smtClean="0"/>
            <a:t>Interpreters</a:t>
          </a:r>
          <a:endParaRPr lang="en-US" dirty="0"/>
        </a:p>
      </dgm:t>
    </dgm:pt>
    <dgm:pt modelId="{50E5E086-2296-4B41-8863-0BA17A07D1C4}" type="parTrans" cxnId="{FC38D930-B77D-4980-A078-96536CDC6E37}">
      <dgm:prSet/>
      <dgm:spPr/>
      <dgm:t>
        <a:bodyPr/>
        <a:lstStyle/>
        <a:p>
          <a:endParaRPr lang="en-US"/>
        </a:p>
      </dgm:t>
    </dgm:pt>
    <dgm:pt modelId="{91C9EE25-0571-4A89-BDB2-2032D00E7811}" type="sibTrans" cxnId="{FC38D930-B77D-4980-A078-96536CDC6E37}">
      <dgm:prSet/>
      <dgm:spPr/>
      <dgm:t>
        <a:bodyPr/>
        <a:lstStyle/>
        <a:p>
          <a:endParaRPr lang="en-US"/>
        </a:p>
      </dgm:t>
    </dgm:pt>
    <dgm:pt modelId="{5C68B35E-0B6F-487A-8266-8D217C3E9A5B}" type="pres">
      <dgm:prSet presAssocID="{44C7D6F2-E21B-4590-8012-0A3777876AF5}" presName="cycle" presStyleCnt="0">
        <dgm:presLayoutVars>
          <dgm:dir/>
          <dgm:resizeHandles val="exact"/>
        </dgm:presLayoutVars>
      </dgm:prSet>
      <dgm:spPr/>
    </dgm:pt>
    <dgm:pt modelId="{A68FDE62-1738-4627-923D-FEFD2F2B2EA9}" type="pres">
      <dgm:prSet presAssocID="{A30739D8-9F74-4E26-A9EE-C0E630569803}" presName="node" presStyleLbl="node1" presStyleIdx="0" presStyleCnt="6">
        <dgm:presLayoutVars>
          <dgm:bulletEnabled val="1"/>
        </dgm:presLayoutVars>
      </dgm:prSet>
      <dgm:spPr/>
    </dgm:pt>
    <dgm:pt modelId="{9D7BC8F4-DDD0-4554-AC8C-2BD31F855795}" type="pres">
      <dgm:prSet presAssocID="{A30739D8-9F74-4E26-A9EE-C0E630569803}" presName="spNode" presStyleCnt="0"/>
      <dgm:spPr/>
    </dgm:pt>
    <dgm:pt modelId="{E77B121C-62FB-49C6-BACC-116CD0C09F87}" type="pres">
      <dgm:prSet presAssocID="{CE74366F-0B00-4A12-9729-3995551DDF99}" presName="sibTrans" presStyleLbl="sibTrans1D1" presStyleIdx="0" presStyleCnt="6"/>
      <dgm:spPr/>
    </dgm:pt>
    <dgm:pt modelId="{0A896513-C2EC-41B7-99F7-9C0496E32414}" type="pres">
      <dgm:prSet presAssocID="{2FD096E6-D3C1-4ADE-831D-EA13C3D7F55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6310C8-D9E6-4DCE-9353-E4B9EAFC2A01}" type="pres">
      <dgm:prSet presAssocID="{2FD096E6-D3C1-4ADE-831D-EA13C3D7F550}" presName="spNode" presStyleCnt="0"/>
      <dgm:spPr/>
    </dgm:pt>
    <dgm:pt modelId="{61B08822-EFEF-49E8-8D27-9ECF2139FB06}" type="pres">
      <dgm:prSet presAssocID="{0C797C37-0B5D-4858-9DDF-F48CECE07851}" presName="sibTrans" presStyleLbl="sibTrans1D1" presStyleIdx="1" presStyleCnt="6"/>
      <dgm:spPr/>
    </dgm:pt>
    <dgm:pt modelId="{8FEF8E6C-C76B-4551-AAFB-730A655ADA5F}" type="pres">
      <dgm:prSet presAssocID="{4B17FE04-1F5E-4788-BA8A-8231F3A0D5B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3BC79-EB4F-45A8-B245-5DA3E641A48C}" type="pres">
      <dgm:prSet presAssocID="{4B17FE04-1F5E-4788-BA8A-8231F3A0D5BF}" presName="spNode" presStyleCnt="0"/>
      <dgm:spPr/>
    </dgm:pt>
    <dgm:pt modelId="{2D12496A-D2A6-4F53-AF07-F23723EFE7D5}" type="pres">
      <dgm:prSet presAssocID="{3C01E8DC-C05A-4961-AC76-B4C5122541CB}" presName="sibTrans" presStyleLbl="sibTrans1D1" presStyleIdx="2" presStyleCnt="6"/>
      <dgm:spPr/>
    </dgm:pt>
    <dgm:pt modelId="{EF4933FB-D001-4354-9328-82F70A4674F5}" type="pres">
      <dgm:prSet presAssocID="{8896C825-2152-4AA0-9FFE-3A20B0CF09D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63F5E-AB98-4B5E-9F7D-28CF4EC5B8F1}" type="pres">
      <dgm:prSet presAssocID="{8896C825-2152-4AA0-9FFE-3A20B0CF09D8}" presName="spNode" presStyleCnt="0"/>
      <dgm:spPr/>
    </dgm:pt>
    <dgm:pt modelId="{A7092AB3-A85B-417B-95E6-2E5DE4330096}" type="pres">
      <dgm:prSet presAssocID="{91C9EE25-0571-4A89-BDB2-2032D00E7811}" presName="sibTrans" presStyleLbl="sibTrans1D1" presStyleIdx="3" presStyleCnt="6"/>
      <dgm:spPr/>
    </dgm:pt>
    <dgm:pt modelId="{FB0D0BBB-8586-42E5-9E3F-6788302E02AB}" type="pres">
      <dgm:prSet presAssocID="{C529F667-D54D-4EF1-B1D8-7D1656370DF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7FC05E-D8C1-43AE-894B-52AF26F71907}" type="pres">
      <dgm:prSet presAssocID="{C529F667-D54D-4EF1-B1D8-7D1656370DFC}" presName="spNode" presStyleCnt="0"/>
      <dgm:spPr/>
    </dgm:pt>
    <dgm:pt modelId="{3440E160-5E69-498F-AA61-4A3EAF038FC2}" type="pres">
      <dgm:prSet presAssocID="{F23D08E3-5833-4E9E-876E-46769828E9CB}" presName="sibTrans" presStyleLbl="sibTrans1D1" presStyleIdx="4" presStyleCnt="6"/>
      <dgm:spPr/>
    </dgm:pt>
    <dgm:pt modelId="{51214269-4692-4697-AFD0-3C37F655A864}" type="pres">
      <dgm:prSet presAssocID="{59118CC6-801D-4249-99B2-7DB17B05561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97FC9-1CC8-41EF-9467-4C1642BAF847}" type="pres">
      <dgm:prSet presAssocID="{59118CC6-801D-4249-99B2-7DB17B05561D}" presName="spNode" presStyleCnt="0"/>
      <dgm:spPr/>
    </dgm:pt>
    <dgm:pt modelId="{D5D0065A-3A40-41C6-9DEA-1E3B10FB1F76}" type="pres">
      <dgm:prSet presAssocID="{CF6EDF25-B44E-47DD-9AB9-8057C0C31B15}" presName="sibTrans" presStyleLbl="sibTrans1D1" presStyleIdx="5" presStyleCnt="6"/>
      <dgm:spPr/>
    </dgm:pt>
  </dgm:ptLst>
  <dgm:cxnLst>
    <dgm:cxn modelId="{FC38D930-B77D-4980-A078-96536CDC6E37}" srcId="{44C7D6F2-E21B-4590-8012-0A3777876AF5}" destId="{8896C825-2152-4AA0-9FFE-3A20B0CF09D8}" srcOrd="3" destOrd="0" parTransId="{50E5E086-2296-4B41-8863-0BA17A07D1C4}" sibTransId="{91C9EE25-0571-4A89-BDB2-2032D00E7811}"/>
    <dgm:cxn modelId="{16E72487-0755-48CD-BA51-34837F86642F}" srcId="{44C7D6F2-E21B-4590-8012-0A3777876AF5}" destId="{C529F667-D54D-4EF1-B1D8-7D1656370DFC}" srcOrd="4" destOrd="0" parTransId="{F1DD83FA-2181-48FC-815C-1E0B8326BAAE}" sibTransId="{F23D08E3-5833-4E9E-876E-46769828E9CB}"/>
    <dgm:cxn modelId="{E6A67CAD-896A-4585-9CAD-4AB68FBD2487}" type="presOf" srcId="{4B17FE04-1F5E-4788-BA8A-8231F3A0D5BF}" destId="{8FEF8E6C-C76B-4551-AAFB-730A655ADA5F}" srcOrd="0" destOrd="0" presId="urn:microsoft.com/office/officeart/2005/8/layout/cycle6"/>
    <dgm:cxn modelId="{781AFB1C-6E68-4394-AFF3-EC19CD775D05}" type="presOf" srcId="{59118CC6-801D-4249-99B2-7DB17B05561D}" destId="{51214269-4692-4697-AFD0-3C37F655A864}" srcOrd="0" destOrd="0" presId="urn:microsoft.com/office/officeart/2005/8/layout/cycle6"/>
    <dgm:cxn modelId="{6838662F-F960-49CF-884E-BB8855A5E277}" srcId="{44C7D6F2-E21B-4590-8012-0A3777876AF5}" destId="{2FD096E6-D3C1-4ADE-831D-EA13C3D7F550}" srcOrd="1" destOrd="0" parTransId="{7867AFA4-A7B4-40EE-AC5B-8A214F54461D}" sibTransId="{0C797C37-0B5D-4858-9DDF-F48CECE07851}"/>
    <dgm:cxn modelId="{9443F0E8-8783-4972-A37A-24CB76D0A3CC}" type="presOf" srcId="{C529F667-D54D-4EF1-B1D8-7D1656370DFC}" destId="{FB0D0BBB-8586-42E5-9E3F-6788302E02AB}" srcOrd="0" destOrd="0" presId="urn:microsoft.com/office/officeart/2005/8/layout/cycle6"/>
    <dgm:cxn modelId="{0FAB0137-193B-4308-B89A-71247CF926F7}" type="presOf" srcId="{0C797C37-0B5D-4858-9DDF-F48CECE07851}" destId="{61B08822-EFEF-49E8-8D27-9ECF2139FB06}" srcOrd="0" destOrd="0" presId="urn:microsoft.com/office/officeart/2005/8/layout/cycle6"/>
    <dgm:cxn modelId="{B0F7BAA6-F507-4942-AB6D-43BA6F2BC5E9}" srcId="{44C7D6F2-E21B-4590-8012-0A3777876AF5}" destId="{59118CC6-801D-4249-99B2-7DB17B05561D}" srcOrd="5" destOrd="0" parTransId="{92CD2F0E-68CE-4B14-B197-776DD04D6687}" sibTransId="{CF6EDF25-B44E-47DD-9AB9-8057C0C31B15}"/>
    <dgm:cxn modelId="{E4605DEC-6BDF-486B-84F6-CAC7F8E690A1}" type="presOf" srcId="{A30739D8-9F74-4E26-A9EE-C0E630569803}" destId="{A68FDE62-1738-4627-923D-FEFD2F2B2EA9}" srcOrd="0" destOrd="0" presId="urn:microsoft.com/office/officeart/2005/8/layout/cycle6"/>
    <dgm:cxn modelId="{E2570F94-5938-49DB-BE57-6EA8FF34E80C}" type="presOf" srcId="{CF6EDF25-B44E-47DD-9AB9-8057C0C31B15}" destId="{D5D0065A-3A40-41C6-9DEA-1E3B10FB1F76}" srcOrd="0" destOrd="0" presId="urn:microsoft.com/office/officeart/2005/8/layout/cycle6"/>
    <dgm:cxn modelId="{4326F036-1B06-4F32-BA96-FC3103A82782}" type="presOf" srcId="{44C7D6F2-E21B-4590-8012-0A3777876AF5}" destId="{5C68B35E-0B6F-487A-8266-8D217C3E9A5B}" srcOrd="0" destOrd="0" presId="urn:microsoft.com/office/officeart/2005/8/layout/cycle6"/>
    <dgm:cxn modelId="{5275DA07-0879-447B-B9A0-B557DE2E4EC4}" type="presOf" srcId="{3C01E8DC-C05A-4961-AC76-B4C5122541CB}" destId="{2D12496A-D2A6-4F53-AF07-F23723EFE7D5}" srcOrd="0" destOrd="0" presId="urn:microsoft.com/office/officeart/2005/8/layout/cycle6"/>
    <dgm:cxn modelId="{4BDD49E8-B6EE-41F6-AEB9-0375490EAC2A}" type="presOf" srcId="{CE74366F-0B00-4A12-9729-3995551DDF99}" destId="{E77B121C-62FB-49C6-BACC-116CD0C09F87}" srcOrd="0" destOrd="0" presId="urn:microsoft.com/office/officeart/2005/8/layout/cycle6"/>
    <dgm:cxn modelId="{EB4D4FF8-4F93-4936-9984-8D0069544225}" srcId="{44C7D6F2-E21B-4590-8012-0A3777876AF5}" destId="{A30739D8-9F74-4E26-A9EE-C0E630569803}" srcOrd="0" destOrd="0" parTransId="{F300A516-58BF-4F36-B6CB-E175B0ABD233}" sibTransId="{CE74366F-0B00-4A12-9729-3995551DDF99}"/>
    <dgm:cxn modelId="{9EBF8C5B-1AD0-42F9-BCB2-D7BAA8DF5881}" type="presOf" srcId="{8896C825-2152-4AA0-9FFE-3A20B0CF09D8}" destId="{EF4933FB-D001-4354-9328-82F70A4674F5}" srcOrd="0" destOrd="0" presId="urn:microsoft.com/office/officeart/2005/8/layout/cycle6"/>
    <dgm:cxn modelId="{C9095802-BD15-4F4C-9FDD-E44D947A5B88}" type="presOf" srcId="{F23D08E3-5833-4E9E-876E-46769828E9CB}" destId="{3440E160-5E69-498F-AA61-4A3EAF038FC2}" srcOrd="0" destOrd="0" presId="urn:microsoft.com/office/officeart/2005/8/layout/cycle6"/>
    <dgm:cxn modelId="{89CA0942-1514-4DB0-B9F7-707E0FAF9961}" srcId="{44C7D6F2-E21B-4590-8012-0A3777876AF5}" destId="{4B17FE04-1F5E-4788-BA8A-8231F3A0D5BF}" srcOrd="2" destOrd="0" parTransId="{8B9F71FB-B480-483F-8591-59DDE807B63D}" sibTransId="{3C01E8DC-C05A-4961-AC76-B4C5122541CB}"/>
    <dgm:cxn modelId="{2450BC79-0F57-472A-B6B4-A277A3043659}" type="presOf" srcId="{2FD096E6-D3C1-4ADE-831D-EA13C3D7F550}" destId="{0A896513-C2EC-41B7-99F7-9C0496E32414}" srcOrd="0" destOrd="0" presId="urn:microsoft.com/office/officeart/2005/8/layout/cycle6"/>
    <dgm:cxn modelId="{7A5A15EB-2981-4CD6-80C5-26F8A661CE02}" type="presOf" srcId="{91C9EE25-0571-4A89-BDB2-2032D00E7811}" destId="{A7092AB3-A85B-417B-95E6-2E5DE4330096}" srcOrd="0" destOrd="0" presId="urn:microsoft.com/office/officeart/2005/8/layout/cycle6"/>
    <dgm:cxn modelId="{EE6C10C9-E4F8-4FAC-9212-2A3046EECE4D}" type="presParOf" srcId="{5C68B35E-0B6F-487A-8266-8D217C3E9A5B}" destId="{A68FDE62-1738-4627-923D-FEFD2F2B2EA9}" srcOrd="0" destOrd="0" presId="urn:microsoft.com/office/officeart/2005/8/layout/cycle6"/>
    <dgm:cxn modelId="{9EAE13B1-A06A-4F03-9D1D-EA56C9954905}" type="presParOf" srcId="{5C68B35E-0B6F-487A-8266-8D217C3E9A5B}" destId="{9D7BC8F4-DDD0-4554-AC8C-2BD31F855795}" srcOrd="1" destOrd="0" presId="urn:microsoft.com/office/officeart/2005/8/layout/cycle6"/>
    <dgm:cxn modelId="{12F7F8CC-736C-45A9-83AF-A1BF627B3709}" type="presParOf" srcId="{5C68B35E-0B6F-487A-8266-8D217C3E9A5B}" destId="{E77B121C-62FB-49C6-BACC-116CD0C09F87}" srcOrd="2" destOrd="0" presId="urn:microsoft.com/office/officeart/2005/8/layout/cycle6"/>
    <dgm:cxn modelId="{362408C8-CE5C-4C15-94F5-A8C91D785492}" type="presParOf" srcId="{5C68B35E-0B6F-487A-8266-8D217C3E9A5B}" destId="{0A896513-C2EC-41B7-99F7-9C0496E32414}" srcOrd="3" destOrd="0" presId="urn:microsoft.com/office/officeart/2005/8/layout/cycle6"/>
    <dgm:cxn modelId="{9ADEFABB-5833-439A-AB7F-3371CF607C19}" type="presParOf" srcId="{5C68B35E-0B6F-487A-8266-8D217C3E9A5B}" destId="{066310C8-D9E6-4DCE-9353-E4B9EAFC2A01}" srcOrd="4" destOrd="0" presId="urn:microsoft.com/office/officeart/2005/8/layout/cycle6"/>
    <dgm:cxn modelId="{16485BDA-0BBD-4E4E-BE4C-BFF05C09BD8A}" type="presParOf" srcId="{5C68B35E-0B6F-487A-8266-8D217C3E9A5B}" destId="{61B08822-EFEF-49E8-8D27-9ECF2139FB06}" srcOrd="5" destOrd="0" presId="urn:microsoft.com/office/officeart/2005/8/layout/cycle6"/>
    <dgm:cxn modelId="{DA4435F1-6D73-48EB-AC85-0418A3366793}" type="presParOf" srcId="{5C68B35E-0B6F-487A-8266-8D217C3E9A5B}" destId="{8FEF8E6C-C76B-4551-AAFB-730A655ADA5F}" srcOrd="6" destOrd="0" presId="urn:microsoft.com/office/officeart/2005/8/layout/cycle6"/>
    <dgm:cxn modelId="{81CB371A-26AF-4555-BD67-9427B7919D0A}" type="presParOf" srcId="{5C68B35E-0B6F-487A-8266-8D217C3E9A5B}" destId="{B623BC79-EB4F-45A8-B245-5DA3E641A48C}" srcOrd="7" destOrd="0" presId="urn:microsoft.com/office/officeart/2005/8/layout/cycle6"/>
    <dgm:cxn modelId="{7DEE7A3B-6573-4F78-8B7C-B86309A23B55}" type="presParOf" srcId="{5C68B35E-0B6F-487A-8266-8D217C3E9A5B}" destId="{2D12496A-D2A6-4F53-AF07-F23723EFE7D5}" srcOrd="8" destOrd="0" presId="urn:microsoft.com/office/officeart/2005/8/layout/cycle6"/>
    <dgm:cxn modelId="{0ABBA026-28AF-4ED8-8C7A-FE020A0299E9}" type="presParOf" srcId="{5C68B35E-0B6F-487A-8266-8D217C3E9A5B}" destId="{EF4933FB-D001-4354-9328-82F70A4674F5}" srcOrd="9" destOrd="0" presId="urn:microsoft.com/office/officeart/2005/8/layout/cycle6"/>
    <dgm:cxn modelId="{EB2D5BFF-F2DC-4B7B-8263-E01C392CC373}" type="presParOf" srcId="{5C68B35E-0B6F-487A-8266-8D217C3E9A5B}" destId="{B0463F5E-AB98-4B5E-9F7D-28CF4EC5B8F1}" srcOrd="10" destOrd="0" presId="urn:microsoft.com/office/officeart/2005/8/layout/cycle6"/>
    <dgm:cxn modelId="{38BCA334-9EAC-458C-8398-DAD58E85C2F0}" type="presParOf" srcId="{5C68B35E-0B6F-487A-8266-8D217C3E9A5B}" destId="{A7092AB3-A85B-417B-95E6-2E5DE4330096}" srcOrd="11" destOrd="0" presId="urn:microsoft.com/office/officeart/2005/8/layout/cycle6"/>
    <dgm:cxn modelId="{D8071989-56FB-47CC-B31D-600BAE732F06}" type="presParOf" srcId="{5C68B35E-0B6F-487A-8266-8D217C3E9A5B}" destId="{FB0D0BBB-8586-42E5-9E3F-6788302E02AB}" srcOrd="12" destOrd="0" presId="urn:microsoft.com/office/officeart/2005/8/layout/cycle6"/>
    <dgm:cxn modelId="{2460A62C-A265-4D11-B96E-047F67C9C7DC}" type="presParOf" srcId="{5C68B35E-0B6F-487A-8266-8D217C3E9A5B}" destId="{D07FC05E-D8C1-43AE-894B-52AF26F71907}" srcOrd="13" destOrd="0" presId="urn:microsoft.com/office/officeart/2005/8/layout/cycle6"/>
    <dgm:cxn modelId="{2F683DC1-9F0B-4E24-9329-DB367A133D2F}" type="presParOf" srcId="{5C68B35E-0B6F-487A-8266-8D217C3E9A5B}" destId="{3440E160-5E69-498F-AA61-4A3EAF038FC2}" srcOrd="14" destOrd="0" presId="urn:microsoft.com/office/officeart/2005/8/layout/cycle6"/>
    <dgm:cxn modelId="{EDB0FCDE-AC93-45A2-B21B-B12B0F3863EE}" type="presParOf" srcId="{5C68B35E-0B6F-487A-8266-8D217C3E9A5B}" destId="{51214269-4692-4697-AFD0-3C37F655A864}" srcOrd="15" destOrd="0" presId="urn:microsoft.com/office/officeart/2005/8/layout/cycle6"/>
    <dgm:cxn modelId="{61CE7F1F-F430-439E-A96A-9558C4758AB8}" type="presParOf" srcId="{5C68B35E-0B6F-487A-8266-8D217C3E9A5B}" destId="{7CF97FC9-1CC8-41EF-9467-4C1642BAF847}" srcOrd="16" destOrd="0" presId="urn:microsoft.com/office/officeart/2005/8/layout/cycle6"/>
    <dgm:cxn modelId="{3CCBFA80-7824-4EBA-BDCC-9F17F156B0F3}" type="presParOf" srcId="{5C68B35E-0B6F-487A-8266-8D217C3E9A5B}" destId="{D5D0065A-3A40-41C6-9DEA-1E3B10FB1F7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8FDE62-1738-4627-923D-FEFD2F2B2EA9}">
      <dsp:nvSpPr>
        <dsp:cNvPr id="0" name=""/>
        <dsp:cNvSpPr/>
      </dsp:nvSpPr>
      <dsp:spPr>
        <a:xfrm>
          <a:off x="3499991" y="1354"/>
          <a:ext cx="1229617" cy="799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JMU professors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</a:t>
          </a:r>
          <a:r>
            <a:rPr lang="en-US" sz="1200" kern="1200" dirty="0" err="1" smtClean="0"/>
            <a:t>Chem</a:t>
          </a:r>
          <a:r>
            <a:rPr lang="en-US" sz="1200" kern="1200" dirty="0" smtClean="0"/>
            <a:t> + CSD)</a:t>
          </a:r>
          <a:endParaRPr lang="en-US" sz="1200" kern="1200" dirty="0"/>
        </a:p>
      </dsp:txBody>
      <dsp:txXfrm>
        <a:off x="3499991" y="1354"/>
        <a:ext cx="1229617" cy="799251"/>
      </dsp:txXfrm>
    </dsp:sp>
    <dsp:sp modelId="{E77B121C-62FB-49C6-BACC-116CD0C09F87}">
      <dsp:nvSpPr>
        <dsp:cNvPr id="0" name=""/>
        <dsp:cNvSpPr/>
      </dsp:nvSpPr>
      <dsp:spPr>
        <a:xfrm>
          <a:off x="2229780" y="400980"/>
          <a:ext cx="3770039" cy="3770039"/>
        </a:xfrm>
        <a:custGeom>
          <a:avLst/>
          <a:gdLst/>
          <a:ahLst/>
          <a:cxnLst/>
          <a:rect l="0" t="0" r="0" b="0"/>
          <a:pathLst>
            <a:path>
              <a:moveTo>
                <a:pt x="2507708" y="105818"/>
              </a:moveTo>
              <a:arcTo wR="1885019" hR="1885019" stAng="17357348" swAng="1503563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896513-C2EC-41B7-99F7-9C0496E32414}">
      <dsp:nvSpPr>
        <dsp:cNvPr id="0" name=""/>
        <dsp:cNvSpPr/>
      </dsp:nvSpPr>
      <dsp:spPr>
        <a:xfrm>
          <a:off x="5132465" y="943864"/>
          <a:ext cx="1229617" cy="799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JMU Students (</a:t>
          </a:r>
          <a:r>
            <a:rPr lang="en-US" sz="1200" kern="1200" dirty="0" err="1" smtClean="0"/>
            <a:t>Chem</a:t>
          </a:r>
          <a:r>
            <a:rPr lang="en-US" sz="1200" kern="1200" dirty="0" smtClean="0"/>
            <a:t> + CSD)</a:t>
          </a:r>
          <a:endParaRPr lang="en-US" sz="1200" kern="1200" dirty="0"/>
        </a:p>
      </dsp:txBody>
      <dsp:txXfrm>
        <a:off x="5132465" y="943864"/>
        <a:ext cx="1229617" cy="799251"/>
      </dsp:txXfrm>
    </dsp:sp>
    <dsp:sp modelId="{61B08822-EFEF-49E8-8D27-9ECF2139FB06}">
      <dsp:nvSpPr>
        <dsp:cNvPr id="0" name=""/>
        <dsp:cNvSpPr/>
      </dsp:nvSpPr>
      <dsp:spPr>
        <a:xfrm>
          <a:off x="2229780" y="400980"/>
          <a:ext cx="3770039" cy="3770039"/>
        </a:xfrm>
        <a:custGeom>
          <a:avLst/>
          <a:gdLst/>
          <a:ahLst/>
          <a:cxnLst/>
          <a:rect l="0" t="0" r="0" b="0"/>
          <a:pathLst>
            <a:path>
              <a:moveTo>
                <a:pt x="3693269" y="1352542"/>
              </a:moveTo>
              <a:arcTo wR="1885019" hR="1885019" stAng="20615509" swAng="1968982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EF8E6C-C76B-4551-AAFB-730A655ADA5F}">
      <dsp:nvSpPr>
        <dsp:cNvPr id="0" name=""/>
        <dsp:cNvSpPr/>
      </dsp:nvSpPr>
      <dsp:spPr>
        <a:xfrm>
          <a:off x="5132465" y="2828884"/>
          <a:ext cx="1229617" cy="799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Deaf high school teachers</a:t>
          </a:r>
          <a:endParaRPr lang="en-US" sz="1200" kern="1200" dirty="0"/>
        </a:p>
      </dsp:txBody>
      <dsp:txXfrm>
        <a:off x="5132465" y="2828884"/>
        <a:ext cx="1229617" cy="799251"/>
      </dsp:txXfrm>
    </dsp:sp>
    <dsp:sp modelId="{2D12496A-D2A6-4F53-AF07-F23723EFE7D5}">
      <dsp:nvSpPr>
        <dsp:cNvPr id="0" name=""/>
        <dsp:cNvSpPr/>
      </dsp:nvSpPr>
      <dsp:spPr>
        <a:xfrm>
          <a:off x="2229780" y="400980"/>
          <a:ext cx="3770039" cy="3770039"/>
        </a:xfrm>
        <a:custGeom>
          <a:avLst/>
          <a:gdLst/>
          <a:ahLst/>
          <a:cxnLst/>
          <a:rect l="0" t="0" r="0" b="0"/>
          <a:pathLst>
            <a:path>
              <a:moveTo>
                <a:pt x="3202687" y="3232999"/>
              </a:moveTo>
              <a:arcTo wR="1885019" hR="1885019" stAng="2739090" swAng="1503563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933FB-D001-4354-9328-82F70A4674F5}">
      <dsp:nvSpPr>
        <dsp:cNvPr id="0" name=""/>
        <dsp:cNvSpPr/>
      </dsp:nvSpPr>
      <dsp:spPr>
        <a:xfrm>
          <a:off x="3499991" y="3771393"/>
          <a:ext cx="1229617" cy="799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Interpreters</a:t>
          </a:r>
          <a:endParaRPr lang="en-US" sz="1200" kern="1200" dirty="0"/>
        </a:p>
      </dsp:txBody>
      <dsp:txXfrm>
        <a:off x="3499991" y="3771393"/>
        <a:ext cx="1229617" cy="799251"/>
      </dsp:txXfrm>
    </dsp:sp>
    <dsp:sp modelId="{A7092AB3-A85B-417B-95E6-2E5DE4330096}">
      <dsp:nvSpPr>
        <dsp:cNvPr id="0" name=""/>
        <dsp:cNvSpPr/>
      </dsp:nvSpPr>
      <dsp:spPr>
        <a:xfrm>
          <a:off x="2229780" y="400980"/>
          <a:ext cx="3770039" cy="3770039"/>
        </a:xfrm>
        <a:custGeom>
          <a:avLst/>
          <a:gdLst/>
          <a:ahLst/>
          <a:cxnLst/>
          <a:rect l="0" t="0" r="0" b="0"/>
          <a:pathLst>
            <a:path>
              <a:moveTo>
                <a:pt x="1262331" y="3664221"/>
              </a:moveTo>
              <a:arcTo wR="1885019" hR="1885019" stAng="6557348" swAng="1503563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D0BBB-8586-42E5-9E3F-6788302E02AB}">
      <dsp:nvSpPr>
        <dsp:cNvPr id="0" name=""/>
        <dsp:cNvSpPr/>
      </dsp:nvSpPr>
      <dsp:spPr>
        <a:xfrm>
          <a:off x="1867516" y="2828884"/>
          <a:ext cx="1229617" cy="799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High school Deaf students</a:t>
          </a:r>
          <a:endParaRPr lang="en-US" sz="1200" kern="1200" dirty="0"/>
        </a:p>
      </dsp:txBody>
      <dsp:txXfrm>
        <a:off x="1867516" y="2828884"/>
        <a:ext cx="1229617" cy="799251"/>
      </dsp:txXfrm>
    </dsp:sp>
    <dsp:sp modelId="{3440E160-5E69-498F-AA61-4A3EAF038FC2}">
      <dsp:nvSpPr>
        <dsp:cNvPr id="0" name=""/>
        <dsp:cNvSpPr/>
      </dsp:nvSpPr>
      <dsp:spPr>
        <a:xfrm>
          <a:off x="2229780" y="400980"/>
          <a:ext cx="3770039" cy="3770039"/>
        </a:xfrm>
        <a:custGeom>
          <a:avLst/>
          <a:gdLst/>
          <a:ahLst/>
          <a:cxnLst/>
          <a:rect l="0" t="0" r="0" b="0"/>
          <a:pathLst>
            <a:path>
              <a:moveTo>
                <a:pt x="76769" y="2417497"/>
              </a:moveTo>
              <a:arcTo wR="1885019" hR="1885019" stAng="9815509" swAng="1968982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214269-4692-4697-AFD0-3C37F655A864}">
      <dsp:nvSpPr>
        <dsp:cNvPr id="0" name=""/>
        <dsp:cNvSpPr/>
      </dsp:nvSpPr>
      <dsp:spPr>
        <a:xfrm>
          <a:off x="1867516" y="943864"/>
          <a:ext cx="1229617" cy="79925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Outside college students (Deaf and Hearing)</a:t>
          </a:r>
          <a:endParaRPr lang="en-US" sz="1200" kern="1200" dirty="0"/>
        </a:p>
      </dsp:txBody>
      <dsp:txXfrm>
        <a:off x="1867516" y="943864"/>
        <a:ext cx="1229617" cy="799251"/>
      </dsp:txXfrm>
    </dsp:sp>
    <dsp:sp modelId="{D5D0065A-3A40-41C6-9DEA-1E3B10FB1F76}">
      <dsp:nvSpPr>
        <dsp:cNvPr id="0" name=""/>
        <dsp:cNvSpPr/>
      </dsp:nvSpPr>
      <dsp:spPr>
        <a:xfrm>
          <a:off x="2229780" y="400980"/>
          <a:ext cx="3770039" cy="3770039"/>
        </a:xfrm>
        <a:custGeom>
          <a:avLst/>
          <a:gdLst/>
          <a:ahLst/>
          <a:cxnLst/>
          <a:rect l="0" t="0" r="0" b="0"/>
          <a:pathLst>
            <a:path>
              <a:moveTo>
                <a:pt x="567351" y="537039"/>
              </a:moveTo>
              <a:arcTo wR="1885019" hR="1885019" stAng="13539090" swAng="1503563"/>
            </a:path>
          </a:pathLst>
        </a:custGeom>
        <a:noFill/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679A4B45-E341-44E6-86C7-869A2A408323}" type="datetimeFigureOut">
              <a:rPr lang="en-US"/>
              <a:pPr>
                <a:defRPr/>
              </a:pPr>
              <a:t>8/18/2012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BA8950BD-98BF-4DE2-BA96-A94A0810C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3314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230C-62A3-457B-B926-5438D83673F2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D16A-FDA5-4D05-855C-FA1CBCC02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E50BA-E3C0-4C17-BC96-9B6A52C2A96F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92D5-ADC1-448C-B83B-91BB04F6B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9594-5E84-45A1-BE56-40D2CD7D59B8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C62E-6AD4-459B-9A7C-5DD30A6F6D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2852-C3FD-432E-9B1C-7BD4BE800C16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E69A5-DD53-4C26-9795-59082E0E05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DF96-0B79-42B7-B732-BD842E676A4F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19AAD-ABCA-4583-A643-FD0FE75A4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FCF4D-ABDB-4D9B-8107-A639AC805155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664A8-2836-4E81-9EB1-CA9EE596E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0005-C08A-4B11-A2F4-AD2382D1F0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9717-FF8A-4003-A4EA-A8C8A15EF89C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8BCAB-C99D-46A6-8434-0824A60ABBAB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04BCE-EC16-4383-896F-203529094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C2F9A-86F0-46CC-8191-C57FD7EA5A1F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D9FC-430C-419D-BCA6-0781B305B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2491-67DE-420D-BDB6-A86B221E719F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8EF04-5E92-4B29-B017-7EB21E1FC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C4A6-230E-4C04-A06E-893727012146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5641-DD80-4922-9AEE-F209793C4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1B7110E-F2B5-4D10-B3FE-A2FD095AA848}" type="datetimeFigureOut">
              <a:rPr lang="en-US"/>
              <a:pPr>
                <a:defRPr/>
              </a:pPr>
              <a:t>8/18/2012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C6FF757-9DD1-4D64-94D2-B35B5DB27C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0" r:id="rId2"/>
    <p:sldLayoutId id="2147483769" r:id="rId3"/>
    <p:sldLayoutId id="2147483761" r:id="rId4"/>
    <p:sldLayoutId id="2147483770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8B9B5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38044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8B9B5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8B9B5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6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Caran Group\Casey Rogers\Research Pics\Events\VSDB\good ones\100_6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3048246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5029200"/>
            <a:ext cx="367665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rgbClr val="3C360A"/>
                </a:solidFill>
              </a:rPr>
              <a:t>Casey Rogers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810000"/>
            <a:ext cx="70866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Week-Long Interactive Science Experience for Deaf Students</a:t>
            </a:r>
            <a:endParaRPr sz="2800" dirty="0">
              <a:solidFill>
                <a:srgbClr val="3C360A"/>
              </a:solidFill>
            </a:endParaRPr>
          </a:p>
        </p:txBody>
      </p:sp>
      <p:pic>
        <p:nvPicPr>
          <p:cNvPr id="14342" name="Picture 6" descr="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245100"/>
            <a:ext cx="25146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2" descr="jm_logo01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410200"/>
            <a:ext cx="1415440" cy="72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:\Caran Group\Casey Rogers\Research Pics\Events\VSDB\IMG_6444.JPG"/>
          <p:cNvPicPr>
            <a:picLocks noChangeAspect="1" noChangeArrowheads="1"/>
          </p:cNvPicPr>
          <p:nvPr/>
        </p:nvPicPr>
        <p:blipFill>
          <a:blip r:embed="rId6" cstate="print"/>
          <a:srcRect l="21229" r="3844"/>
          <a:stretch>
            <a:fillRect/>
          </a:stretch>
        </p:blipFill>
        <p:spPr bwMode="auto">
          <a:xfrm>
            <a:off x="4800600" y="762000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3C360A"/>
                </a:solidFill>
              </a:rPr>
              <a:t>   Thursday</a:t>
            </a:r>
            <a:endParaRPr i="1" dirty="0">
              <a:solidFill>
                <a:srgbClr val="3C360A"/>
              </a:solidFill>
            </a:endParaRPr>
          </a:p>
        </p:txBody>
      </p:sp>
      <p:pic>
        <p:nvPicPr>
          <p:cNvPr id="9" name="Picture 2" descr="C:\Documents and Settings\chemstud\Local Settings\Temporary Internet Files\Content.IE5\5MOIWDDU\MC900434804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11350">
            <a:off x="478726" y="5279326"/>
            <a:ext cx="971420" cy="971420"/>
          </a:xfrm>
          <a:prstGeom prst="rect">
            <a:avLst/>
          </a:prstGeom>
          <a:noFill/>
        </p:spPr>
      </p:pic>
      <p:pic>
        <p:nvPicPr>
          <p:cNvPr id="28677" name="Picture 3" descr="S:\Caran Group\Casey Rogers\Research Pics\Events\VSDB\100_61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5069" y="1447800"/>
            <a:ext cx="2924131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 descr="S:\Caran Group\Casey Rogers\Research Pics\Events\VSDB\100_6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1669" y="1447800"/>
            <a:ext cx="2924131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5" descr="S:\Caran Group\Casey Rogers\Research Pics\Events\VSDB\100_61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038600"/>
            <a:ext cx="2924131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7" descr="S:\Caran Group\Casey Rogers\Research Pics\Events\VSDB\100_6138.JPG"/>
          <p:cNvPicPr>
            <a:picLocks noChangeAspect="1" noChangeArrowheads="1"/>
          </p:cNvPicPr>
          <p:nvPr/>
        </p:nvPicPr>
        <p:blipFill>
          <a:blip r:embed="rId7" cstate="print"/>
          <a:srcRect t="29164"/>
          <a:stretch>
            <a:fillRect/>
          </a:stretch>
        </p:blipFill>
        <p:spPr bwMode="auto">
          <a:xfrm>
            <a:off x="4953000" y="4038600"/>
            <a:ext cx="2323484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429000" y="838200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C360A"/>
                </a:solidFill>
                <a:latin typeface="+mn-lt"/>
              </a:rPr>
              <a:t>@JMU</a:t>
            </a:r>
            <a:endParaRPr lang="en-US" sz="2400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19050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3C360A"/>
                </a:solidFill>
                <a:latin typeface="+mn-lt"/>
              </a:rPr>
              <a:t>Lab Tours</a:t>
            </a:r>
            <a:endParaRPr lang="en-US" sz="24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39000" y="48006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C360A"/>
                </a:solidFill>
                <a:latin typeface="+mn-lt"/>
              </a:rPr>
              <a:t>Arboretum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3C360A"/>
                </a:solidFill>
              </a:rPr>
              <a:t>   Thursday</a:t>
            </a:r>
            <a:endParaRPr i="1" dirty="0">
              <a:solidFill>
                <a:srgbClr val="3C360A"/>
              </a:solidFill>
            </a:endParaRPr>
          </a:p>
        </p:txBody>
      </p:sp>
      <p:pic>
        <p:nvPicPr>
          <p:cNvPr id="28676" name="Picture 2" descr="S:\Caran Group\Casey Rogers\Research Pics\Events\VSDB\IMG_6530.JPG"/>
          <p:cNvPicPr>
            <a:picLocks noChangeAspect="1" noChangeArrowheads="1"/>
          </p:cNvPicPr>
          <p:nvPr/>
        </p:nvPicPr>
        <p:blipFill>
          <a:blip r:embed="rId3" cstate="print"/>
          <a:srcRect l="31240"/>
          <a:stretch>
            <a:fillRect/>
          </a:stretch>
        </p:blipFill>
        <p:spPr bwMode="auto">
          <a:xfrm>
            <a:off x="5029200" y="3962400"/>
            <a:ext cx="2683541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8" descr="S:\Caran Group\Casey Rogers\Research Pics\Events\VSDB\good ones\100_6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447800"/>
            <a:ext cx="2924131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9" descr="S:\Caran Group\Casey Rogers\Research Pics\Events\VSDB\100_6155.JPG"/>
          <p:cNvPicPr>
            <a:picLocks noChangeAspect="1" noChangeArrowheads="1"/>
          </p:cNvPicPr>
          <p:nvPr/>
        </p:nvPicPr>
        <p:blipFill>
          <a:blip r:embed="rId5" cstate="print"/>
          <a:srcRect l="7818"/>
          <a:stretch>
            <a:fillRect/>
          </a:stretch>
        </p:blipFill>
        <p:spPr bwMode="auto">
          <a:xfrm>
            <a:off x="5838869" y="685800"/>
            <a:ext cx="2695531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0" descr="S:\Caran Group\Casey Rogers\Research Pics\Events\VSDB\100_61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302703"/>
            <a:ext cx="1645920" cy="219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1" descr="S:\Caran Group\Casey Rogers\Research Pics\Events\VSDB\100_6163.JPG"/>
          <p:cNvPicPr>
            <a:picLocks noChangeAspect="1" noChangeArrowheads="1"/>
          </p:cNvPicPr>
          <p:nvPr/>
        </p:nvPicPr>
        <p:blipFill>
          <a:blip r:embed="rId7" cstate="print"/>
          <a:srcRect r="11399"/>
          <a:stretch>
            <a:fillRect/>
          </a:stretch>
        </p:blipFill>
        <p:spPr bwMode="auto">
          <a:xfrm>
            <a:off x="2286000" y="3962400"/>
            <a:ext cx="2590800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429000" y="838200"/>
            <a:ext cx="10486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3C360A"/>
                </a:solidFill>
                <a:latin typeface="+mn-lt"/>
              </a:rPr>
              <a:t>@JMU</a:t>
            </a:r>
            <a:endParaRPr lang="en-US" sz="24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8956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3C360A"/>
                </a:solidFill>
                <a:latin typeface="+mn-lt"/>
              </a:rPr>
              <a:t>Lunch</a:t>
            </a:r>
            <a:endParaRPr lang="en-US" sz="24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503003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3C360A"/>
                </a:solidFill>
                <a:latin typeface="+mn-lt"/>
              </a:rPr>
              <a:t>Recycling Center</a:t>
            </a:r>
            <a:endParaRPr lang="en-US" sz="24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72400" y="4495800"/>
            <a:ext cx="167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3C360A"/>
                </a:solidFill>
                <a:latin typeface="+mn-lt"/>
              </a:rPr>
              <a:t>Magic Show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276600" y="2209800"/>
            <a:ext cx="2590800" cy="3048000"/>
            <a:chOff x="3276600" y="2209800"/>
            <a:chExt cx="2590800" cy="3048000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5029200" y="2971800"/>
              <a:ext cx="838200" cy="381000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3352800" y="3048000"/>
              <a:ext cx="838200" cy="381000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276600" y="4114800"/>
              <a:ext cx="838200" cy="381000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029200" y="4114800"/>
              <a:ext cx="838200" cy="381000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72000" y="4267200"/>
              <a:ext cx="0" cy="990600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2000" y="2209800"/>
              <a:ext cx="0" cy="990600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810000" y="3124200"/>
              <a:ext cx="1524000" cy="1143000"/>
              <a:chOff x="762000" y="2057400"/>
              <a:chExt cx="1524000" cy="11430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62000" y="2057400"/>
                <a:ext cx="1447800" cy="1143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38200" y="2133600"/>
                <a:ext cx="1447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VSDB &amp;</a:t>
                </a:r>
              </a:p>
              <a:p>
                <a:r>
                  <a:rPr lang="en-US" dirty="0" smtClean="0"/>
                  <a:t>Pre-College Students</a:t>
                </a:r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3C360A"/>
                </a:solidFill>
              </a:rPr>
              <a:t>I</a:t>
            </a:r>
            <a:r>
              <a:rPr dirty="0" smtClean="0">
                <a:solidFill>
                  <a:srgbClr val="3C360A"/>
                </a:solidFill>
              </a:rPr>
              <a:t>nvolvement </a:t>
            </a:r>
            <a:endParaRPr dirty="0">
              <a:solidFill>
                <a:srgbClr val="3C360A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25971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S:\Caran Group\Casey Rogers\Research Pics\Events\VSDB\IMG_6233.JPG"/>
          <p:cNvPicPr>
            <a:picLocks noChangeAspect="1" noChangeArrowheads="1"/>
          </p:cNvPicPr>
          <p:nvPr/>
        </p:nvPicPr>
        <p:blipFill>
          <a:blip r:embed="rId3" cstate="print"/>
          <a:srcRect l="21074" r="18047"/>
          <a:stretch>
            <a:fillRect/>
          </a:stretch>
        </p:blipFill>
        <p:spPr bwMode="auto">
          <a:xfrm>
            <a:off x="3230880" y="2971800"/>
            <a:ext cx="217932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3C360A"/>
                </a:solidFill>
              </a:rPr>
              <a:t>Continue outreach to younger Deaf students</a:t>
            </a:r>
          </a:p>
          <a:p>
            <a:pPr eaLnBrk="1" hangingPunct="1"/>
            <a:r>
              <a:rPr lang="en-US" sz="2400" dirty="0" smtClean="0">
                <a:solidFill>
                  <a:srgbClr val="3C360A"/>
                </a:solidFill>
              </a:rPr>
              <a:t>Plan to do this camp again next summer w/ VSDB</a:t>
            </a:r>
          </a:p>
          <a:p>
            <a:pPr eaLnBrk="1" hangingPunct="1"/>
            <a:r>
              <a:rPr lang="en-US" sz="2400" dirty="0" smtClean="0">
                <a:solidFill>
                  <a:srgbClr val="3C360A"/>
                </a:solidFill>
              </a:rPr>
              <a:t>Possibility: camps at other schools in other states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3C360A"/>
                </a:solidFill>
              </a:rPr>
              <a:t>Future of this Outreach</a:t>
            </a:r>
            <a:endParaRPr dirty="0">
              <a:solidFill>
                <a:srgbClr val="3C360A"/>
              </a:solidFill>
            </a:endParaRPr>
          </a:p>
        </p:txBody>
      </p:sp>
      <p:pic>
        <p:nvPicPr>
          <p:cNvPr id="30724" name="Picture 2" descr="S:\Caran Group\Casey Rogers\Research Pics\Events\VSDB\IMG_6259.JPG"/>
          <p:cNvPicPr>
            <a:picLocks noChangeAspect="1" noChangeArrowheads="1"/>
          </p:cNvPicPr>
          <p:nvPr/>
        </p:nvPicPr>
        <p:blipFill>
          <a:blip r:embed="rId4" cstate="print"/>
          <a:srcRect l="28880" r="17265"/>
          <a:stretch>
            <a:fillRect/>
          </a:stretch>
        </p:blipFill>
        <p:spPr bwMode="auto">
          <a:xfrm>
            <a:off x="4876800" y="4419600"/>
            <a:ext cx="192786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S:\Caran Group\Casey Rogers\Research Pics\Events\VSDB\IMG_6444.JPG"/>
          <p:cNvPicPr>
            <a:picLocks noChangeAspect="1" noChangeArrowheads="1"/>
          </p:cNvPicPr>
          <p:nvPr/>
        </p:nvPicPr>
        <p:blipFill>
          <a:blip r:embed="rId5" cstate="print"/>
          <a:srcRect l="15610"/>
          <a:stretch>
            <a:fillRect/>
          </a:stretch>
        </p:blipFill>
        <p:spPr bwMode="auto">
          <a:xfrm>
            <a:off x="609600" y="4343400"/>
            <a:ext cx="3021013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" descr="S:\Caran Group\Casey Rogers\Research Pics\Events\VSDB\100_6145.JPG"/>
          <p:cNvPicPr>
            <a:picLocks noChangeAspect="1" noChangeArrowheads="1"/>
          </p:cNvPicPr>
          <p:nvPr/>
        </p:nvPicPr>
        <p:blipFill>
          <a:blip r:embed="rId6" cstate="print"/>
          <a:srcRect l="15623" r="12508"/>
          <a:stretch>
            <a:fillRect/>
          </a:stretch>
        </p:blipFill>
        <p:spPr bwMode="auto">
          <a:xfrm>
            <a:off x="6629400" y="2895600"/>
            <a:ext cx="192786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3733800" cy="2438400"/>
          </a:xfrm>
        </p:spPr>
        <p:txBody>
          <a:bodyPr/>
          <a:lstStyle/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Dr. Kevin </a:t>
            </a:r>
            <a:r>
              <a:rPr lang="en-US" sz="1400" dirty="0" err="1" smtClean="0">
                <a:solidFill>
                  <a:srgbClr val="3C360A"/>
                </a:solidFill>
              </a:rPr>
              <a:t>Caran</a:t>
            </a:r>
            <a:endParaRPr lang="en-US" sz="1400" dirty="0" smtClean="0">
              <a:solidFill>
                <a:srgbClr val="3C360A"/>
              </a:solidFill>
            </a:endParaRP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Dr. Tom </a:t>
            </a:r>
            <a:r>
              <a:rPr lang="en-US" sz="1400" dirty="0" err="1" smtClean="0">
                <a:solidFill>
                  <a:srgbClr val="3C360A"/>
                </a:solidFill>
              </a:rPr>
              <a:t>DeVore</a:t>
            </a:r>
            <a:endParaRPr lang="en-US" sz="1400" dirty="0" smtClean="0">
              <a:solidFill>
                <a:srgbClr val="3C360A"/>
              </a:solidFill>
            </a:endParaRP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Dr. Dan Downey</a:t>
            </a: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Dr. Dan </a:t>
            </a:r>
            <a:r>
              <a:rPr lang="en-US" sz="1400" dirty="0" err="1" smtClean="0">
                <a:solidFill>
                  <a:srgbClr val="3C360A"/>
                </a:solidFill>
              </a:rPr>
              <a:t>Havey</a:t>
            </a:r>
            <a:endParaRPr lang="en-US" sz="1400" dirty="0" smtClean="0">
              <a:solidFill>
                <a:srgbClr val="3C360A"/>
              </a:solidFill>
            </a:endParaRP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Dr. </a:t>
            </a:r>
            <a:r>
              <a:rPr lang="en-US" sz="1400" dirty="0" err="1" smtClean="0">
                <a:solidFill>
                  <a:srgbClr val="3C360A"/>
                </a:solidFill>
              </a:rPr>
              <a:t>Chrisi</a:t>
            </a:r>
            <a:r>
              <a:rPr lang="en-US" sz="1400" dirty="0" smtClean="0">
                <a:solidFill>
                  <a:srgbClr val="3C360A"/>
                </a:solidFill>
              </a:rPr>
              <a:t> </a:t>
            </a:r>
            <a:r>
              <a:rPr lang="en-US" sz="1400" dirty="0" err="1" smtClean="0">
                <a:solidFill>
                  <a:srgbClr val="3C360A"/>
                </a:solidFill>
              </a:rPr>
              <a:t>Hughey</a:t>
            </a:r>
            <a:endParaRPr lang="en-US" sz="1400" dirty="0" smtClean="0">
              <a:solidFill>
                <a:srgbClr val="3C360A"/>
              </a:solidFill>
            </a:endParaRP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Dr. Dan Lundberg</a:t>
            </a:r>
          </a:p>
          <a:p>
            <a:pPr lvl="1" algn="r" eaLnBrk="1" hangingPunct="1">
              <a:lnSpc>
                <a:spcPct val="114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1400" dirty="0" smtClean="0">
                <a:solidFill>
                  <a:srgbClr val="3C360A"/>
                </a:solidFill>
              </a:rPr>
              <a:t>Dr. Gina MacDonald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3C360A"/>
                </a:solidFill>
              </a:rPr>
              <a:t>Acknowledgments </a:t>
            </a:r>
            <a:endParaRPr>
              <a:solidFill>
                <a:srgbClr val="3C360A"/>
              </a:solidFill>
            </a:endParaRPr>
          </a:p>
        </p:txBody>
      </p:sp>
      <p:grpSp>
        <p:nvGrpSpPr>
          <p:cNvPr id="40964" name="Group 13"/>
          <p:cNvGrpSpPr>
            <a:grpSpLocks noChangeAspect="1"/>
          </p:cNvGrpSpPr>
          <p:nvPr/>
        </p:nvGrpSpPr>
        <p:grpSpPr bwMode="auto">
          <a:xfrm>
            <a:off x="1146174" y="4724400"/>
            <a:ext cx="3590925" cy="1254125"/>
            <a:chOff x="5062080" y="1219200"/>
            <a:chExt cx="3183163" cy="1111003"/>
          </a:xfrm>
        </p:grpSpPr>
        <p:grpSp>
          <p:nvGrpSpPr>
            <p:cNvPr id="40968" name="Group 12"/>
            <p:cNvGrpSpPr>
              <a:grpSpLocks/>
            </p:cNvGrpSpPr>
            <p:nvPr/>
          </p:nvGrpSpPr>
          <p:grpSpPr bwMode="auto">
            <a:xfrm>
              <a:off x="5062080" y="1219200"/>
              <a:ext cx="3183163" cy="910978"/>
              <a:chOff x="5062080" y="1219200"/>
              <a:chExt cx="3183163" cy="910978"/>
            </a:xfrm>
          </p:grpSpPr>
          <p:pic>
            <p:nvPicPr>
              <p:cNvPr id="40970" name="Picture 42" descr="jm_logo0100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154617" y="1219200"/>
                <a:ext cx="1254712" cy="64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Rectangle 8"/>
              <p:cNvSpPr/>
              <p:nvPr/>
            </p:nvSpPr>
            <p:spPr>
              <a:xfrm>
                <a:off x="5062080" y="1857675"/>
                <a:ext cx="3183163" cy="2728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rgbClr val="3C360A"/>
                    </a:solidFill>
                    <a:latin typeface="+mn-lt"/>
                  </a:rPr>
                  <a:t>Department of Chemistry and Biochemistry</a:t>
                </a:r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5064894" y="2057374"/>
              <a:ext cx="2668115" cy="272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3C360A"/>
                  </a:solidFill>
                  <a:latin typeface="+mn-lt"/>
                </a:rPr>
                <a:t>College of Science and Mathematics 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40965" name="Group 16"/>
          <p:cNvGrpSpPr>
            <a:grpSpLocks noChangeAspect="1"/>
          </p:cNvGrpSpPr>
          <p:nvPr/>
        </p:nvGrpSpPr>
        <p:grpSpPr bwMode="auto">
          <a:xfrm>
            <a:off x="1143000" y="1524000"/>
            <a:ext cx="1690688" cy="1163638"/>
            <a:chOff x="5943604" y="1295400"/>
            <a:chExt cx="1506245" cy="1036165"/>
          </a:xfrm>
        </p:grpSpPr>
        <p:pic>
          <p:nvPicPr>
            <p:cNvPr id="40966" name="Picture 2" descr="http://www.northeastern.edu/chn/images/nsf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1295400"/>
              <a:ext cx="731520" cy="731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5943604" y="2057328"/>
              <a:ext cx="1506245" cy="2742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3C360A"/>
                  </a:solidFill>
                  <a:latin typeface="+mn-lt"/>
                </a:rPr>
                <a:t>NSF #CHE-1062629</a:t>
              </a:r>
            </a:p>
          </p:txBody>
        </p:sp>
      </p:grpSp>
      <p:grpSp>
        <p:nvGrpSpPr>
          <p:cNvPr id="12" name="Group 11"/>
          <p:cNvGrpSpPr>
            <a:grpSpLocks noChangeAspect="1"/>
          </p:cNvGrpSpPr>
          <p:nvPr/>
        </p:nvGrpSpPr>
        <p:grpSpPr bwMode="auto">
          <a:xfrm>
            <a:off x="1143000" y="3124200"/>
            <a:ext cx="3354388" cy="1071563"/>
            <a:chOff x="228600" y="1379541"/>
            <a:chExt cx="2745070" cy="951201"/>
          </a:xfrm>
        </p:grpSpPr>
        <p:pic>
          <p:nvPicPr>
            <p:cNvPr id="13" name="Picture 45" descr="RES_logo_rgb_sma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1379541"/>
              <a:ext cx="1828800" cy="665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28600" y="2057360"/>
              <a:ext cx="2745070" cy="2733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3C360A"/>
                  </a:solidFill>
                  <a:latin typeface="+mn-lt"/>
                </a:rPr>
                <a:t>Departmental Development Award 7957</a:t>
              </a:r>
              <a:endParaRPr lang="en-US" sz="14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3C360A"/>
                </a:solidFill>
              </a:rPr>
              <a:t>Deaf and hard-of-hearing in STEM: 0.13-0.19%*</a:t>
            </a:r>
          </a:p>
          <a:p>
            <a:pPr eaLnBrk="1" hangingPunct="1"/>
            <a:r>
              <a:rPr lang="en-US" sz="2400" dirty="0" smtClean="0">
                <a:solidFill>
                  <a:srgbClr val="3C360A"/>
                </a:solidFill>
              </a:rPr>
              <a:t>General population in STEM: 11-15.3%*</a:t>
            </a:r>
          </a:p>
          <a:p>
            <a:pPr eaLnBrk="1" hangingPunct="1"/>
            <a:r>
              <a:rPr lang="en-US" sz="2400" dirty="0" smtClean="0">
                <a:solidFill>
                  <a:srgbClr val="3C360A"/>
                </a:solidFill>
              </a:rPr>
              <a:t>Our NSF funded REU has included Deaf </a:t>
            </a:r>
            <a:br>
              <a:rPr lang="en-US" sz="2400" dirty="0" smtClean="0">
                <a:solidFill>
                  <a:srgbClr val="3C360A"/>
                </a:solidFill>
              </a:rPr>
            </a:br>
            <a:r>
              <a:rPr lang="en-US" sz="2400" dirty="0" smtClean="0">
                <a:solidFill>
                  <a:srgbClr val="3C360A"/>
                </a:solidFill>
              </a:rPr>
              <a:t>professors, college and high </a:t>
            </a:r>
            <a:br>
              <a:rPr lang="en-US" sz="2400" dirty="0" smtClean="0">
                <a:solidFill>
                  <a:srgbClr val="3C360A"/>
                </a:solidFill>
              </a:rPr>
            </a:br>
            <a:r>
              <a:rPr lang="en-US" sz="2400" dirty="0" smtClean="0">
                <a:solidFill>
                  <a:srgbClr val="3C360A"/>
                </a:solidFill>
              </a:rPr>
              <a:t>school students for over 10 years</a:t>
            </a:r>
          </a:p>
          <a:p>
            <a:pPr eaLnBrk="1" hangingPunct="1"/>
            <a:r>
              <a:rPr lang="en-US" sz="2400" dirty="0" smtClean="0">
                <a:solidFill>
                  <a:srgbClr val="3C360A"/>
                </a:solidFill>
              </a:rPr>
              <a:t>Wanted to do outreach to </a:t>
            </a:r>
            <a:br>
              <a:rPr lang="en-US" sz="2400" dirty="0" smtClean="0">
                <a:solidFill>
                  <a:srgbClr val="3C360A"/>
                </a:solidFill>
              </a:rPr>
            </a:br>
            <a:r>
              <a:rPr lang="en-US" sz="2400" dirty="0" smtClean="0">
                <a:solidFill>
                  <a:srgbClr val="3C360A"/>
                </a:solidFill>
              </a:rPr>
              <a:t>younger students to get them </a:t>
            </a:r>
            <a:br>
              <a:rPr lang="en-US" sz="2400" dirty="0" smtClean="0">
                <a:solidFill>
                  <a:srgbClr val="3C360A"/>
                </a:solidFill>
              </a:rPr>
            </a:br>
            <a:r>
              <a:rPr lang="en-US" sz="2400" dirty="0" smtClean="0">
                <a:solidFill>
                  <a:srgbClr val="3C360A"/>
                </a:solidFill>
              </a:rPr>
              <a:t>interested in science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3C360A"/>
                </a:solidFill>
              </a:rPr>
              <a:t>Why do a camp at VSDB?</a:t>
            </a:r>
            <a:endParaRPr>
              <a:solidFill>
                <a:srgbClr val="3C360A"/>
              </a:solidFill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286000" y="6172200"/>
            <a:ext cx="2871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3C360A"/>
                </a:solidFill>
              </a:rPr>
              <a:t>*NSF 1996, 2004, 2009, 2011</a:t>
            </a:r>
          </a:p>
        </p:txBody>
      </p:sp>
      <p:pic>
        <p:nvPicPr>
          <p:cNvPr id="18436" name="Picture 2" descr="http://www.radonease.com/images/VSD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971800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 descr="jm_logo01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5257800"/>
            <a:ext cx="1415440" cy="72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northeastern.edu/chn/images/ns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6604" y="5208311"/>
            <a:ext cx="821096" cy="82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300" dirty="0" smtClean="0">
                <a:solidFill>
                  <a:srgbClr val="3C360A"/>
                </a:solidFill>
              </a:rPr>
              <a:t>Collaborated with VSDB to put on camp June 25</a:t>
            </a:r>
            <a:r>
              <a:rPr lang="en-US" sz="2300" baseline="30000" dirty="0" smtClean="0">
                <a:solidFill>
                  <a:srgbClr val="3C360A"/>
                </a:solidFill>
              </a:rPr>
              <a:t>th</a:t>
            </a:r>
            <a:r>
              <a:rPr lang="en-US" sz="2300" dirty="0" smtClean="0">
                <a:solidFill>
                  <a:srgbClr val="3C360A"/>
                </a:solidFill>
              </a:rPr>
              <a:t> – 29</a:t>
            </a:r>
            <a:r>
              <a:rPr lang="en-US" sz="2300" baseline="30000" dirty="0" smtClean="0">
                <a:solidFill>
                  <a:srgbClr val="3C360A"/>
                </a:solidFill>
              </a:rPr>
              <a:t>th</a:t>
            </a:r>
          </a:p>
          <a:p>
            <a:pPr eaLnBrk="1" hangingPunct="1"/>
            <a:r>
              <a:rPr lang="en-US" sz="2300" dirty="0" smtClean="0">
                <a:solidFill>
                  <a:srgbClr val="3C360A"/>
                </a:solidFill>
              </a:rPr>
              <a:t> VSDB supplied 6 teachers</a:t>
            </a:r>
          </a:p>
          <a:p>
            <a:pPr eaLnBrk="1" hangingPunct="1"/>
            <a:r>
              <a:rPr lang="en-US" sz="2300" dirty="0" smtClean="0">
                <a:solidFill>
                  <a:srgbClr val="3C360A"/>
                </a:solidFill>
              </a:rPr>
              <a:t>16 students ages 8-14; 2 age groups</a:t>
            </a:r>
          </a:p>
          <a:p>
            <a:pPr eaLnBrk="1" hangingPunct="1"/>
            <a:r>
              <a:rPr lang="en-US" sz="2300" dirty="0" smtClean="0">
                <a:solidFill>
                  <a:srgbClr val="3C360A"/>
                </a:solidFill>
              </a:rPr>
              <a:t>REU involved including: professors, students and interpreters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3C360A"/>
                </a:solidFill>
              </a:rPr>
              <a:t>VSDB Camp </a:t>
            </a:r>
            <a:r>
              <a:rPr lang="en-US" sz="3200" i="1" dirty="0" smtClean="0">
                <a:solidFill>
                  <a:srgbClr val="3C360A"/>
                </a:solidFill>
              </a:rPr>
              <a:t>–</a:t>
            </a:r>
            <a:r>
              <a:rPr sz="3200" i="1" dirty="0" smtClean="0">
                <a:solidFill>
                  <a:srgbClr val="3C360A"/>
                </a:solidFill>
              </a:rPr>
              <a:t> "Trash to Treasure"</a:t>
            </a:r>
            <a:r>
              <a:rPr dirty="0" smtClean="0">
                <a:solidFill>
                  <a:srgbClr val="3C360A"/>
                </a:solidFill>
              </a:rPr>
              <a:t> </a:t>
            </a:r>
            <a:endParaRPr i="1" dirty="0">
              <a:solidFill>
                <a:srgbClr val="3C360A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3576317"/>
          <a:ext cx="7696200" cy="221488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6067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Monday</a:t>
                      </a:r>
                      <a:endParaRPr lang="en-US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Tuesday</a:t>
                      </a:r>
                      <a:endParaRPr lang="en-US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Wednesday </a:t>
                      </a:r>
                      <a:endParaRPr lang="en-US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Thursday</a:t>
                      </a:r>
                      <a:endParaRPr lang="en-US" dirty="0">
                        <a:solidFill>
                          <a:schemeClr val="tx1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4912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25</a:t>
                      </a:r>
                      <a:b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  </a:t>
                      </a:r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Lunch w/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 Lundberg</a:t>
                      </a:r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Afternoon w/ </a:t>
                      </a:r>
                      <a:r>
                        <a:rPr lang="en-US" b="1" dirty="0" err="1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DeVore</a:t>
                      </a:r>
                      <a:r>
                        <a:rPr lang="en-US" b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 &amp; </a:t>
                      </a:r>
                      <a:r>
                        <a:rPr lang="en-US" b="1" dirty="0" err="1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Havey</a:t>
                      </a:r>
                      <a:endParaRPr lang="en-US" b="1" dirty="0">
                        <a:solidFill>
                          <a:schemeClr val="tx1">
                            <a:lumMod val="25000"/>
                          </a:schemeClr>
                        </a:solidFill>
                        <a:latin typeface="Bradley Hand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26</a:t>
                      </a:r>
                      <a:b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Afternoon w/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 Downey &amp; </a:t>
                      </a:r>
                      <a:r>
                        <a:rPr lang="en-US" b="1" baseline="0" dirty="0" err="1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Hughey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 (@ Gypsy Hill Park)</a:t>
                      </a:r>
                      <a:endParaRPr lang="en-US" b="1" dirty="0">
                        <a:solidFill>
                          <a:schemeClr val="tx1">
                            <a:lumMod val="25000"/>
                          </a:schemeClr>
                        </a:solidFill>
                        <a:latin typeface="Bradley Hand ITC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27</a:t>
                      </a:r>
                      <a:b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Afternoon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 w/ MacDonald &amp; </a:t>
                      </a:r>
                      <a:r>
                        <a:rPr lang="en-US" b="1" baseline="0" dirty="0" err="1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Caran</a:t>
                      </a:r>
                      <a:endParaRPr lang="en-US" b="1" dirty="0">
                        <a:solidFill>
                          <a:schemeClr val="tx1">
                            <a:lumMod val="25000"/>
                          </a:schemeClr>
                        </a:solidFill>
                        <a:latin typeface="Bradley Hand ITC" pitchFamily="66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28</a:t>
                      </a:r>
                      <a:b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</a:br>
                      <a:r>
                        <a:rPr lang="en-US" sz="1200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  <a:t/>
                      </a:r>
                      <a:br>
                        <a:rPr lang="en-US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</a:rPr>
                      </a:br>
                      <a:r>
                        <a:rPr lang="en-US" b="1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All day</a:t>
                      </a:r>
                      <a:r>
                        <a:rPr lang="en-US" b="1" baseline="0" dirty="0" smtClean="0">
                          <a:solidFill>
                            <a:schemeClr val="tx1">
                              <a:lumMod val="25000"/>
                            </a:schemeClr>
                          </a:solidFill>
                          <a:latin typeface="Bradley Hand ITC" pitchFamily="66" charset="0"/>
                        </a:rPr>
                        <a:t> @ JMU!</a:t>
                      </a:r>
                      <a:endParaRPr lang="en-US" b="1" dirty="0">
                        <a:solidFill>
                          <a:schemeClr val="tx1">
                            <a:lumMod val="25000"/>
                          </a:schemeClr>
                        </a:solidFill>
                        <a:latin typeface="Bradley Hand ITC" pitchFamily="66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Documents and Settings\chemstud\Local Settings\Temporary Internet Files\Content.IE5\5MOIWDDU\MC900434804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360549">
            <a:off x="7744379" y="5228801"/>
            <a:ext cx="971420" cy="971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3C360A"/>
                </a:solidFill>
              </a:rPr>
              <a:t>Dr. Lundberg &amp; his students had lunch w/ VSDB students</a:t>
            </a:r>
          </a:p>
          <a:p>
            <a:pPr eaLnBrk="1" hangingPunct="1"/>
            <a:r>
              <a:rPr lang="en-US" sz="2400" dirty="0" err="1" smtClean="0">
                <a:solidFill>
                  <a:srgbClr val="3C360A"/>
                </a:solidFill>
              </a:rPr>
              <a:t>DeVore</a:t>
            </a:r>
            <a:r>
              <a:rPr lang="en-US" sz="2400" dirty="0" smtClean="0">
                <a:solidFill>
                  <a:srgbClr val="3C360A"/>
                </a:solidFill>
              </a:rPr>
              <a:t> – household substances in water: pH and conductivity?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3C360A"/>
                </a:solidFill>
              </a:rPr>
              <a:t>   Monday</a:t>
            </a:r>
            <a:endParaRPr i="1">
              <a:solidFill>
                <a:srgbClr val="3C360A"/>
              </a:solidFill>
            </a:endParaRPr>
          </a:p>
        </p:txBody>
      </p:sp>
      <p:pic>
        <p:nvPicPr>
          <p:cNvPr id="9" name="Picture 2" descr="C:\Documents and Settings\chemstud\Local Settings\Temporary Internet Files\Content.IE5\5MOIWDDU\MC900434804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11350">
            <a:off x="478726" y="5279326"/>
            <a:ext cx="971420" cy="971420"/>
          </a:xfrm>
          <a:prstGeom prst="rect">
            <a:avLst/>
          </a:prstGeom>
          <a:noFill/>
        </p:spPr>
      </p:pic>
      <p:pic>
        <p:nvPicPr>
          <p:cNvPr id="22533" name="Picture 3" descr="S:\Caran Group\Casey Rogers\Research Pics\Events\VSDB\good ones\100_6091.JPG"/>
          <p:cNvPicPr>
            <a:picLocks noChangeAspect="1" noChangeArrowheads="1"/>
          </p:cNvPicPr>
          <p:nvPr/>
        </p:nvPicPr>
        <p:blipFill>
          <a:blip r:embed="rId4" cstate="print"/>
          <a:srcRect l="6248" t="12500"/>
          <a:stretch>
            <a:fillRect/>
          </a:stretch>
        </p:blipFill>
        <p:spPr bwMode="auto">
          <a:xfrm>
            <a:off x="1676400" y="3581400"/>
            <a:ext cx="326495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S:\Caran Group\Casey Rogers\Research Pics\Events\VSDB\good ones\IMG_6178.JPG"/>
          <p:cNvPicPr>
            <a:picLocks noChangeAspect="1" noChangeArrowheads="1"/>
          </p:cNvPicPr>
          <p:nvPr/>
        </p:nvPicPr>
        <p:blipFill>
          <a:blip r:embed="rId5" cstate="print"/>
          <a:srcRect l="9366" r="13362"/>
          <a:stretch>
            <a:fillRect/>
          </a:stretch>
        </p:blipFill>
        <p:spPr bwMode="auto">
          <a:xfrm>
            <a:off x="5543550" y="3581400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 descr="S:\Caran Group\Casey Rogers\Research Pics\Events\VSDB\IMG_6245.JPG"/>
          <p:cNvPicPr>
            <a:picLocks noChangeAspect="1" noChangeArrowheads="1"/>
          </p:cNvPicPr>
          <p:nvPr/>
        </p:nvPicPr>
        <p:blipFill>
          <a:blip r:embed="rId6" cstate="print"/>
          <a:srcRect l="28099" r="8679"/>
          <a:stretch>
            <a:fillRect/>
          </a:stretch>
        </p:blipFill>
        <p:spPr bwMode="auto">
          <a:xfrm>
            <a:off x="6038850" y="914400"/>
            <a:ext cx="2571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45720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3C360A"/>
                </a:solidFill>
              </a:rPr>
              <a:t>Havey</a:t>
            </a:r>
            <a:r>
              <a:rPr lang="en-US" sz="2400" dirty="0" smtClean="0">
                <a:solidFill>
                  <a:srgbClr val="3C360A"/>
                </a:solidFill>
              </a:rPr>
              <a:t> – lasers on objects: reflection, scattering or absorption?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3C360A"/>
                </a:solidFill>
              </a:rPr>
              <a:t>   Monday</a:t>
            </a:r>
            <a:endParaRPr i="1">
              <a:solidFill>
                <a:srgbClr val="3C360A"/>
              </a:solidFill>
            </a:endParaRPr>
          </a:p>
        </p:txBody>
      </p:sp>
      <p:pic>
        <p:nvPicPr>
          <p:cNvPr id="9" name="Picture 2" descr="C:\Documents and Settings\chemstud\Local Settings\Temporary Internet Files\Content.IE5\5MOIWDDU\MC900434804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11350">
            <a:off x="478726" y="5279326"/>
            <a:ext cx="971420" cy="971420"/>
          </a:xfrm>
          <a:prstGeom prst="rect">
            <a:avLst/>
          </a:prstGeom>
          <a:noFill/>
        </p:spPr>
      </p:pic>
      <p:pic>
        <p:nvPicPr>
          <p:cNvPr id="22532" name="Picture 2" descr="S:\Caran Group\Casey Rogers\Research Pics\Events\VSDB\good ones\IMG_6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81400"/>
            <a:ext cx="406664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6" descr="S:\Caran Group\Casey Rogers\Research Pics\Events\VSDB\IMG_6213.JPG"/>
          <p:cNvPicPr>
            <a:picLocks noChangeAspect="1" noChangeArrowheads="1"/>
          </p:cNvPicPr>
          <p:nvPr/>
        </p:nvPicPr>
        <p:blipFill>
          <a:blip r:embed="rId5" cstate="print"/>
          <a:srcRect l="11708" r="11021"/>
          <a:stretch>
            <a:fillRect/>
          </a:stretch>
        </p:blipFill>
        <p:spPr bwMode="auto">
          <a:xfrm>
            <a:off x="914400" y="2590800"/>
            <a:ext cx="3143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7" descr="S:\Caran Group\Casey Rogers\Research Pics\Events\VSDB\IMG_6195.JPG"/>
          <p:cNvPicPr>
            <a:picLocks noChangeAspect="1" noChangeArrowheads="1"/>
          </p:cNvPicPr>
          <p:nvPr/>
        </p:nvPicPr>
        <p:blipFill>
          <a:blip r:embed="rId6" cstate="print"/>
          <a:srcRect l="28098" t="11111" r="37560" b="22221"/>
          <a:stretch>
            <a:fillRect/>
          </a:stretch>
        </p:blipFill>
        <p:spPr bwMode="auto">
          <a:xfrm>
            <a:off x="5905500" y="685800"/>
            <a:ext cx="2095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3C360A"/>
                </a:solidFill>
              </a:rPr>
              <a:t>Downey – water quality: pH, temperature, and hardness?</a:t>
            </a:r>
          </a:p>
          <a:p>
            <a:pPr eaLnBrk="1" hangingPunct="1">
              <a:buNone/>
            </a:pPr>
            <a:endParaRPr lang="en-US" sz="2400" dirty="0" smtClean="0">
              <a:solidFill>
                <a:srgbClr val="3C360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3C360A"/>
                </a:solidFill>
              </a:rPr>
              <a:t>   Tuesday</a:t>
            </a:r>
            <a:endParaRPr i="1" dirty="0">
              <a:solidFill>
                <a:srgbClr val="3C360A"/>
              </a:solidFill>
            </a:endParaRPr>
          </a:p>
        </p:txBody>
      </p:sp>
      <p:pic>
        <p:nvPicPr>
          <p:cNvPr id="9" name="Picture 2" descr="C:\Documents and Settings\chemstud\Local Settings\Temporary Internet Files\Content.IE5\5MOIWDDU\MC900434804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11350">
            <a:off x="478726" y="5279326"/>
            <a:ext cx="971420" cy="971420"/>
          </a:xfrm>
          <a:prstGeom prst="rect">
            <a:avLst/>
          </a:prstGeom>
          <a:noFill/>
        </p:spPr>
      </p:pic>
      <p:pic>
        <p:nvPicPr>
          <p:cNvPr id="24582" name="Picture 5" descr="S:\Caran Group\Casey Rogers\Research Pics\Events\VSDB\good ones\IMG_6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05200"/>
            <a:ext cx="406664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S:\Caran Group\Casey Rogers\Research Pics\Events\VSDB\IMG_6333.JPG"/>
          <p:cNvPicPr>
            <a:picLocks noChangeAspect="1" noChangeArrowheads="1"/>
          </p:cNvPicPr>
          <p:nvPr/>
        </p:nvPicPr>
        <p:blipFill>
          <a:blip r:embed="rId5" cstate="print"/>
          <a:srcRect l="30440"/>
          <a:stretch>
            <a:fillRect/>
          </a:stretch>
        </p:blipFill>
        <p:spPr bwMode="auto">
          <a:xfrm>
            <a:off x="5029200" y="762000"/>
            <a:ext cx="282839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 descr="S:\Caran Group\Casey Rogers\Research Pics\Events\VSDB\IMG_6338.JPG"/>
          <p:cNvPicPr>
            <a:picLocks noChangeAspect="1" noChangeArrowheads="1"/>
          </p:cNvPicPr>
          <p:nvPr/>
        </p:nvPicPr>
        <p:blipFill>
          <a:blip r:embed="rId6" cstate="print"/>
          <a:srcRect l="11708" r="22729"/>
          <a:stretch>
            <a:fillRect/>
          </a:stretch>
        </p:blipFill>
        <p:spPr bwMode="auto">
          <a:xfrm>
            <a:off x="1295400" y="2590800"/>
            <a:ext cx="266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743200" y="849868"/>
            <a:ext cx="197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C360A"/>
                </a:solidFill>
                <a:latin typeface="+mn-lt"/>
              </a:rPr>
              <a:t> @Gypsy Hill Park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105400" cy="45720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3C360A"/>
                </a:solidFill>
              </a:rPr>
              <a:t>Hughey</a:t>
            </a:r>
            <a:r>
              <a:rPr lang="en-US" sz="2400" dirty="0" smtClean="0">
                <a:solidFill>
                  <a:srgbClr val="3C360A"/>
                </a:solidFill>
              </a:rPr>
              <a:t> – cleaning up: water before and after filtering? Turbidity? </a:t>
            </a:r>
          </a:p>
          <a:p>
            <a:pPr eaLnBrk="1" hangingPunct="1"/>
            <a:endParaRPr lang="en-US" sz="2400" dirty="0" smtClean="0">
              <a:solidFill>
                <a:srgbClr val="3C360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3C360A"/>
                </a:solidFill>
              </a:rPr>
              <a:t>   Tuesday</a:t>
            </a:r>
            <a:endParaRPr i="1">
              <a:solidFill>
                <a:srgbClr val="3C360A"/>
              </a:solidFill>
            </a:endParaRPr>
          </a:p>
        </p:txBody>
      </p:sp>
      <p:pic>
        <p:nvPicPr>
          <p:cNvPr id="9" name="Picture 2" descr="C:\Documents and Settings\chemstud\Local Settings\Temporary Internet Files\Content.IE5\5MOIWDDU\MC900434804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11350">
            <a:off x="478726" y="5279326"/>
            <a:ext cx="971420" cy="971420"/>
          </a:xfrm>
          <a:prstGeom prst="rect">
            <a:avLst/>
          </a:prstGeom>
          <a:noFill/>
        </p:spPr>
      </p:pic>
      <p:pic>
        <p:nvPicPr>
          <p:cNvPr id="24580" name="Picture 3" descr="S:\Caran Group\Casey Rogers\Research Pics\Events\VSDB\good ones\IMG_6279.JPG"/>
          <p:cNvPicPr>
            <a:picLocks noChangeAspect="1" noChangeArrowheads="1"/>
          </p:cNvPicPr>
          <p:nvPr/>
        </p:nvPicPr>
        <p:blipFill>
          <a:blip r:embed="rId4" cstate="print"/>
          <a:srcRect r="18047"/>
          <a:stretch>
            <a:fillRect/>
          </a:stretch>
        </p:blipFill>
        <p:spPr bwMode="auto">
          <a:xfrm>
            <a:off x="5486400" y="609600"/>
            <a:ext cx="3333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S:\Caran Group\Casey Rogers\Research Pics\Events\VSDB\good ones\IMG_6330.JPG"/>
          <p:cNvPicPr>
            <a:picLocks noChangeAspect="1" noChangeArrowheads="1"/>
          </p:cNvPicPr>
          <p:nvPr/>
        </p:nvPicPr>
        <p:blipFill>
          <a:blip r:embed="rId5" cstate="print"/>
          <a:srcRect t="26538" b="7899"/>
          <a:stretch>
            <a:fillRect/>
          </a:stretch>
        </p:blipFill>
        <p:spPr bwMode="auto">
          <a:xfrm>
            <a:off x="6934200" y="3200400"/>
            <a:ext cx="15675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S:\Caran Group\Casey Rogers\Research Pics\Events\VSDB\IMG_6298.JPG"/>
          <p:cNvPicPr>
            <a:picLocks noChangeAspect="1" noChangeArrowheads="1"/>
          </p:cNvPicPr>
          <p:nvPr/>
        </p:nvPicPr>
        <p:blipFill>
          <a:blip r:embed="rId6" cstate="print"/>
          <a:srcRect r="40056"/>
          <a:stretch>
            <a:fillRect/>
          </a:stretch>
        </p:blipFill>
        <p:spPr bwMode="auto">
          <a:xfrm>
            <a:off x="609600" y="24384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S:\Caran Group\Casey Rogers\Research Pics\Events\VSDB\IMG_6358.JPG"/>
          <p:cNvPicPr>
            <a:picLocks noChangeAspect="1" noChangeArrowheads="1"/>
          </p:cNvPicPr>
          <p:nvPr/>
        </p:nvPicPr>
        <p:blipFill>
          <a:blip r:embed="rId7" cstate="print"/>
          <a:srcRect l="1873" r="11957"/>
          <a:stretch>
            <a:fillRect/>
          </a:stretch>
        </p:blipFill>
        <p:spPr bwMode="auto">
          <a:xfrm>
            <a:off x="3200400" y="38862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743200" y="849868"/>
            <a:ext cx="1977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C360A"/>
                </a:solidFill>
                <a:latin typeface="+mn-lt"/>
              </a:rPr>
              <a:t> @Gypsy Hill Park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162800" cy="4572000"/>
          </a:xfrm>
        </p:spPr>
        <p:txBody>
          <a:bodyPr/>
          <a:lstStyle/>
          <a:p>
            <a:pPr eaLnBrk="1" hangingPunct="1"/>
            <a:r>
              <a:rPr lang="en-US" sz="2400" dirty="0" err="1" smtClean="0">
                <a:solidFill>
                  <a:srgbClr val="3C360A"/>
                </a:solidFill>
              </a:rPr>
              <a:t>Caran</a:t>
            </a:r>
            <a:r>
              <a:rPr lang="en-US" sz="2400" dirty="0" smtClean="0">
                <a:solidFill>
                  <a:srgbClr val="3C360A"/>
                </a:solidFill>
              </a:rPr>
              <a:t> – polymers: what are they?</a:t>
            </a:r>
          </a:p>
          <a:p>
            <a:pPr eaLnBrk="1" hangingPunct="1">
              <a:buNone/>
            </a:pPr>
            <a:endParaRPr lang="en-US" sz="2400" dirty="0" smtClean="0">
              <a:solidFill>
                <a:srgbClr val="3C360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3C360A"/>
                </a:solidFill>
              </a:rPr>
              <a:t>   Wednesday</a:t>
            </a:r>
            <a:endParaRPr i="1">
              <a:solidFill>
                <a:srgbClr val="3C360A"/>
              </a:solidFill>
            </a:endParaRPr>
          </a:p>
        </p:txBody>
      </p:sp>
      <p:pic>
        <p:nvPicPr>
          <p:cNvPr id="9" name="Picture 2" descr="C:\Documents and Settings\chemstud\Local Settings\Temporary Internet Files\Content.IE5\5MOIWDDU\MC900434804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11350">
            <a:off x="478726" y="5279326"/>
            <a:ext cx="971420" cy="971420"/>
          </a:xfrm>
          <a:prstGeom prst="rect">
            <a:avLst/>
          </a:prstGeom>
          <a:noFill/>
        </p:spPr>
      </p:pic>
      <p:pic>
        <p:nvPicPr>
          <p:cNvPr id="26629" name="Picture 3" descr="S:\Caran Group\Casey Rogers\Research Pics\Events\VSDB\good ones\IMG_6378.JPG"/>
          <p:cNvPicPr>
            <a:picLocks noChangeAspect="1" noChangeArrowheads="1"/>
          </p:cNvPicPr>
          <p:nvPr/>
        </p:nvPicPr>
        <p:blipFill>
          <a:blip r:embed="rId4" cstate="print"/>
          <a:srcRect l="12488" r="15704"/>
          <a:stretch>
            <a:fillRect/>
          </a:stretch>
        </p:blipFill>
        <p:spPr bwMode="auto">
          <a:xfrm>
            <a:off x="965200" y="2286000"/>
            <a:ext cx="292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S:\Caran Group\Casey Rogers\Research Pics\Events\VSDB\good ones\IMG_6398.JPG"/>
          <p:cNvPicPr>
            <a:picLocks noChangeAspect="1" noChangeArrowheads="1"/>
          </p:cNvPicPr>
          <p:nvPr/>
        </p:nvPicPr>
        <p:blipFill>
          <a:blip r:embed="rId5" cstate="print"/>
          <a:srcRect r="15704"/>
          <a:stretch>
            <a:fillRect/>
          </a:stretch>
        </p:blipFill>
        <p:spPr bwMode="auto">
          <a:xfrm>
            <a:off x="4343400" y="35814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S:\Caran Group\Casey Rogers\Research Pics\Events\VSDB\IMG_6380.JPG"/>
          <p:cNvPicPr>
            <a:picLocks noChangeAspect="1" noChangeArrowheads="1"/>
          </p:cNvPicPr>
          <p:nvPr/>
        </p:nvPicPr>
        <p:blipFill>
          <a:blip r:embed="rId6" cstate="print"/>
          <a:srcRect l="15610" r="6339"/>
          <a:stretch>
            <a:fillRect/>
          </a:stretch>
        </p:blipFill>
        <p:spPr bwMode="auto">
          <a:xfrm>
            <a:off x="5257800" y="762000"/>
            <a:ext cx="317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05400" cy="4572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3C360A"/>
                </a:solidFill>
              </a:rPr>
              <a:t>MacDonald – proteins: what are they? How do they fold?</a:t>
            </a:r>
          </a:p>
          <a:p>
            <a:pPr eaLnBrk="1" hangingPunct="1"/>
            <a:endParaRPr lang="en-US" sz="2400" dirty="0" smtClean="0">
              <a:solidFill>
                <a:srgbClr val="3C360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rgbClr val="3C360A"/>
                </a:solidFill>
              </a:rPr>
              <a:t>   Wednesday</a:t>
            </a:r>
            <a:endParaRPr i="1">
              <a:solidFill>
                <a:srgbClr val="3C360A"/>
              </a:solidFill>
            </a:endParaRPr>
          </a:p>
        </p:txBody>
      </p:sp>
      <p:pic>
        <p:nvPicPr>
          <p:cNvPr id="9" name="Picture 2" descr="C:\Documents and Settings\chemstud\Local Settings\Temporary Internet Files\Content.IE5\5MOIWDDU\MC900434804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811350">
            <a:off x="478726" y="5279326"/>
            <a:ext cx="971420" cy="971420"/>
          </a:xfrm>
          <a:prstGeom prst="rect">
            <a:avLst/>
          </a:prstGeom>
          <a:noFill/>
        </p:spPr>
      </p:pic>
      <p:pic>
        <p:nvPicPr>
          <p:cNvPr id="26628" name="Picture 2" descr="S:\Caran Group\Casey Rogers\Research Pics\Events\VSDB\good ones\IMG_6373.JPG"/>
          <p:cNvPicPr>
            <a:picLocks noChangeAspect="1" noChangeArrowheads="1"/>
          </p:cNvPicPr>
          <p:nvPr/>
        </p:nvPicPr>
        <p:blipFill>
          <a:blip r:embed="rId4" cstate="print"/>
          <a:srcRect l="12488"/>
          <a:stretch>
            <a:fillRect/>
          </a:stretch>
        </p:blipFill>
        <p:spPr bwMode="auto">
          <a:xfrm>
            <a:off x="5128155" y="762000"/>
            <a:ext cx="355864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S:\Caran Group\Casey Rogers\Research Pics\Events\VSDB\good ones\IMG_6470.JPG"/>
          <p:cNvPicPr>
            <a:picLocks noChangeAspect="1" noChangeArrowheads="1"/>
          </p:cNvPicPr>
          <p:nvPr/>
        </p:nvPicPr>
        <p:blipFill>
          <a:blip r:embed="rId5" cstate="print"/>
          <a:srcRect l="18732"/>
          <a:stretch>
            <a:fillRect/>
          </a:stretch>
        </p:blipFill>
        <p:spPr bwMode="auto">
          <a:xfrm>
            <a:off x="4876800" y="3733800"/>
            <a:ext cx="330464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7" descr="S:\Caran Group\Casey Rogers\Research Pics\Events\VSDB\IMG_6404.JPG"/>
          <p:cNvPicPr>
            <a:picLocks noChangeAspect="1" noChangeArrowheads="1"/>
          </p:cNvPicPr>
          <p:nvPr/>
        </p:nvPicPr>
        <p:blipFill>
          <a:blip r:embed="rId6" cstate="print"/>
          <a:srcRect l="15610" r="6339"/>
          <a:stretch>
            <a:fillRect/>
          </a:stretch>
        </p:blipFill>
        <p:spPr bwMode="auto">
          <a:xfrm>
            <a:off x="1066800" y="2667000"/>
            <a:ext cx="317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3">
      <a:dk1>
        <a:sysClr val="windowText" lastClr="000000"/>
      </a:dk1>
      <a:lt1>
        <a:srgbClr val="F2F0E6"/>
      </a:lt1>
      <a:dk2>
        <a:srgbClr val="444D26"/>
      </a:dk2>
      <a:lt2>
        <a:srgbClr val="BECA95"/>
      </a:lt2>
      <a:accent1>
        <a:srgbClr val="DBE1D3"/>
      </a:accent1>
      <a:accent2>
        <a:srgbClr val="9EB060"/>
      </a:accent2>
      <a:accent3>
        <a:srgbClr val="FDF59C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2393</TotalTime>
  <Words>327</Words>
  <Application>Microsoft Office PowerPoint</Application>
  <PresentationFormat>On-screen Show (4:3)</PresentationFormat>
  <Paragraphs>71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Week-Long Interactive Science Experience for Deaf Students</vt:lpstr>
      <vt:lpstr>Why do a camp at VSDB?</vt:lpstr>
      <vt:lpstr>VSDB Camp – "Trash to Treasure" </vt:lpstr>
      <vt:lpstr>   Monday</vt:lpstr>
      <vt:lpstr>   Monday</vt:lpstr>
      <vt:lpstr>   Tuesday</vt:lpstr>
      <vt:lpstr>   Tuesday</vt:lpstr>
      <vt:lpstr>   Wednesday</vt:lpstr>
      <vt:lpstr>   Wednesday</vt:lpstr>
      <vt:lpstr>   Thursday</vt:lpstr>
      <vt:lpstr>   Thursday</vt:lpstr>
      <vt:lpstr>Involvement </vt:lpstr>
      <vt:lpstr>Future of this Outreach</vt:lpstr>
      <vt:lpstr>Acknowledgments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Service-Learning Efforts in Chemistry</dc:title>
  <dc:creator>Casey</dc:creator>
  <cp:lastModifiedBy>Casey</cp:lastModifiedBy>
  <cp:revision>174</cp:revision>
  <dcterms:created xsi:type="dcterms:W3CDTF">2011-02-15T01:22:02Z</dcterms:created>
  <dcterms:modified xsi:type="dcterms:W3CDTF">2012-08-19T00:40:51Z</dcterms:modified>
</cp:coreProperties>
</file>