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74" r:id="rId3"/>
    <p:sldId id="258" r:id="rId4"/>
    <p:sldId id="279" r:id="rId5"/>
    <p:sldId id="275" r:id="rId6"/>
    <p:sldId id="276" r:id="rId7"/>
    <p:sldId id="277" r:id="rId8"/>
    <p:sldId id="278" r:id="rId9"/>
    <p:sldId id="284" r:id="rId10"/>
    <p:sldId id="280" r:id="rId11"/>
    <p:sldId id="281" r:id="rId12"/>
    <p:sldId id="283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60A"/>
    <a:srgbClr val="D4A97E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2" autoAdjust="0"/>
    <p:restoredTop sz="94667" autoAdjust="0"/>
  </p:normalViewPr>
  <p:slideViewPr>
    <p:cSldViewPr>
      <p:cViewPr>
        <p:scale>
          <a:sx n="80" d="100"/>
          <a:sy n="80" d="100"/>
        </p:scale>
        <p:origin x="-97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sma31\chemstud\Caran%20Group\Casey%20Rogers\research\presentations\REU%202012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>
                <a:solidFill>
                  <a:srgbClr val="3C360A"/>
                </a:solidFill>
              </a:ln>
            </c:spPr>
            <c:trendlineType val="poly"/>
            <c:order val="2"/>
            <c:dispRSqr val="1"/>
            <c:dispEq val="1"/>
            <c:trendlineLbl>
              <c:layout>
                <c:manualLayout>
                  <c:x val="-0.3252751672170015"/>
                  <c:y val="1.2181169661484635E-3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>
                      <a:solidFill>
                        <a:srgbClr val="3C360A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32</c:v>
                </c:pt>
              </c:numCache>
            </c:numRef>
          </c:yVal>
        </c:ser>
        <c:dLbls/>
        <c:axId val="37177216"/>
        <c:axId val="38555648"/>
      </c:scatterChart>
      <c:valAx>
        <c:axId val="37177216"/>
        <c:scaling>
          <c:orientation val="minMax"/>
          <c:max val="2012.3"/>
          <c:min val="2010"/>
        </c:scaling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rgbClr val="3C360A"/>
                    </a:solidFill>
                  </a:defRPr>
                </a:pPr>
                <a:r>
                  <a:rPr lang="en-US" sz="1100" dirty="0" smtClean="0">
                    <a:solidFill>
                      <a:srgbClr val="3C360A"/>
                    </a:solidFill>
                  </a:rPr>
                  <a:t>Year</a:t>
                </a:r>
                <a:endParaRPr lang="en-US" sz="1100" dirty="0">
                  <a:solidFill>
                    <a:srgbClr val="3C360A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3C360A"/>
            </a:solidFill>
          </a:ln>
        </c:spPr>
        <c:txPr>
          <a:bodyPr/>
          <a:lstStyle/>
          <a:p>
            <a:pPr>
              <a:defRPr sz="1100">
                <a:solidFill>
                  <a:srgbClr val="3C360A"/>
                </a:solidFill>
              </a:defRPr>
            </a:pPr>
            <a:endParaRPr lang="en-US"/>
          </a:p>
        </c:txPr>
        <c:crossAx val="38555648"/>
        <c:crosses val="autoZero"/>
        <c:crossBetween val="midCat"/>
        <c:majorUnit val="1"/>
      </c:valAx>
      <c:valAx>
        <c:axId val="38555648"/>
        <c:scaling>
          <c:orientation val="minMax"/>
          <c:min val="10"/>
        </c:scaling>
        <c:axPos val="l"/>
        <c:majorGridlines>
          <c:spPr>
            <a:ln>
              <a:solidFill>
                <a:srgbClr val="3C360A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>
                    <a:solidFill>
                      <a:srgbClr val="3C360A"/>
                    </a:solidFill>
                  </a:rPr>
                  <a:t># of Participants</a:t>
                </a:r>
                <a:endParaRPr lang="en-US" sz="1100" dirty="0">
                  <a:solidFill>
                    <a:srgbClr val="3C360A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3C360A"/>
            </a:solidFill>
          </a:ln>
        </c:spPr>
        <c:txPr>
          <a:bodyPr/>
          <a:lstStyle/>
          <a:p>
            <a:pPr>
              <a:defRPr sz="1100">
                <a:solidFill>
                  <a:srgbClr val="3C360A"/>
                </a:solidFill>
              </a:defRPr>
            </a:pPr>
            <a:endParaRPr lang="en-US"/>
          </a:p>
        </c:txPr>
        <c:crossAx val="37177216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spPr>
              <a:ln>
                <a:solidFill>
                  <a:srgbClr val="3C360A"/>
                </a:solidFill>
              </a:ln>
            </c:spPr>
            <c:trendlineType val="poly"/>
            <c:order val="2"/>
            <c:forward val="10"/>
            <c:dispRSqr val="1"/>
            <c:dispEq val="1"/>
            <c:trendlineLbl>
              <c:layout>
                <c:manualLayout>
                  <c:x val="-0.26733398950131226"/>
                  <c:y val="8.4652960046660924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100">
                      <a:solidFill>
                        <a:srgbClr val="3C360A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20</c:v>
                </c:pt>
                <c:pt idx="2">
                  <c:v>32</c:v>
                </c:pt>
              </c:numCache>
            </c:numRef>
          </c:yVal>
        </c:ser>
        <c:dLbls/>
        <c:axId val="38572416"/>
        <c:axId val="38574336"/>
      </c:scatterChart>
      <c:valAx>
        <c:axId val="38572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rgbClr val="3C360A"/>
                    </a:solidFill>
                  </a:defRPr>
                </a:pPr>
                <a:r>
                  <a:rPr lang="en-US" sz="1100" dirty="0" smtClean="0">
                    <a:solidFill>
                      <a:srgbClr val="3C360A"/>
                    </a:solidFill>
                  </a:rPr>
                  <a:t>Year</a:t>
                </a:r>
                <a:endParaRPr lang="en-US" sz="1100" dirty="0">
                  <a:solidFill>
                    <a:srgbClr val="3C360A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3C360A"/>
            </a:solidFill>
          </a:ln>
        </c:spPr>
        <c:txPr>
          <a:bodyPr/>
          <a:lstStyle/>
          <a:p>
            <a:pPr>
              <a:defRPr sz="1100">
                <a:solidFill>
                  <a:srgbClr val="3C360A"/>
                </a:solidFill>
              </a:defRPr>
            </a:pPr>
            <a:endParaRPr lang="en-US"/>
          </a:p>
        </c:txPr>
        <c:crossAx val="38574336"/>
        <c:crosses val="autoZero"/>
        <c:crossBetween val="midCat"/>
      </c:valAx>
      <c:valAx>
        <c:axId val="38574336"/>
        <c:scaling>
          <c:orientation val="minMax"/>
          <c:min val="10"/>
        </c:scaling>
        <c:axPos val="l"/>
        <c:majorGridlines>
          <c:spPr>
            <a:ln>
              <a:solidFill>
                <a:srgbClr val="3C360A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100" dirty="0" smtClean="0">
                    <a:solidFill>
                      <a:srgbClr val="3C360A"/>
                    </a:solidFill>
                  </a:rPr>
                  <a:t># of Participants</a:t>
                </a:r>
                <a:endParaRPr lang="en-US" sz="1100" dirty="0">
                  <a:solidFill>
                    <a:srgbClr val="3C360A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rgbClr val="3C360A"/>
            </a:solidFill>
          </a:ln>
        </c:spPr>
        <c:txPr>
          <a:bodyPr/>
          <a:lstStyle/>
          <a:p>
            <a:pPr>
              <a:defRPr sz="1100">
                <a:solidFill>
                  <a:srgbClr val="3C360A"/>
                </a:solidFill>
              </a:defRPr>
            </a:pPr>
            <a:endParaRPr lang="en-US"/>
          </a:p>
        </c:txPr>
        <c:crossAx val="38572416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47F39B7-CCCD-43BF-8FCE-75A8EF7A2B3B}" type="datetimeFigureOut">
              <a:rPr lang="en-US"/>
              <a:pPr/>
              <a:t>8/18/2012</a:t>
            </a:fld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7A7D95C-E3A4-4197-BA57-0F393AF041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1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E15C37D3-6B29-45D2-A717-5FD33F837020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 dirty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D8DECD69-8A7C-4DB8-A133-6206EFC9A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19A1-2B56-4FCA-94A6-78128BD1BA52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987B-6BD2-40BE-B317-866F3FC52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9F38-6A68-4F2C-B4E2-D10280057D89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2C4A9-3558-4728-BA20-573147C8FC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BDA2-D981-49BC-ADE0-D5CBD078A7BC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04AC1-1A22-4569-B41E-2B9693E334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832A-4B61-44FB-B456-7CDAFF59F995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3D30092-1D45-418A-90DB-F1BFF66BA2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7879-475C-478E-8AEB-AFAC70728AA5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656FC-1948-4FA8-A3C7-EECFDF397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9417E-69B6-4714-913E-F2BF450BB6FA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C899-DDBC-40EF-8499-B61F55B98A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2D26-1F43-4EB9-83EE-68CC2B822C1A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27B30-E268-4630-A295-FD09215A7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B967D-B284-46E9-8DB2-A9767D527AB2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67F3-FDF2-43C0-86B1-298FDE2FBB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C928-890F-40E4-B1BF-5F88A44CA969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D80B1-203B-498E-B1C2-A2D25D09DD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CAE9-839B-4F12-9C43-723DB1BCC566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574E-C2CF-4715-9009-EA8EFA4C68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517AA273-1EFE-4BE8-867C-D43F3E39BB27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1C737A54-F357-4F3E-9258-CC659E3A5E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22" r:id="rId6"/>
    <p:sldLayoutId id="2147483723" r:id="rId7"/>
    <p:sldLayoutId id="2147483716" r:id="rId8"/>
    <p:sldLayoutId id="2147483715" r:id="rId9"/>
    <p:sldLayoutId id="2147483714" r:id="rId10"/>
    <p:sldLayoutId id="2147483724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fontAlgn="base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fontAlgn="base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fontAlgn="base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fontAlgn="base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ites.jmu.edu/chemdemo/photo-gallery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sites.jmu.edu/chemdem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sites.jmu.edu/chemdemo/photo-gallery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00600"/>
            <a:ext cx="7086600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i="1" dirty="0" smtClean="0">
                <a:solidFill>
                  <a:srgbClr val="3C360A"/>
                </a:solidFill>
              </a:rPr>
              <a:t>JMU                </a:t>
            </a:r>
            <a:r>
              <a:rPr lang="en-US" sz="2800" dirty="0" smtClean="0">
                <a:solidFill>
                  <a:srgbClr val="3C360A"/>
                </a:solidFill>
              </a:rPr>
              <a:t>: lowering </a:t>
            </a:r>
            <a:r>
              <a:rPr lang="en-US" sz="2800" dirty="0">
                <a:solidFill>
                  <a:srgbClr val="3C360A"/>
                </a:solidFill>
              </a:rPr>
              <a:t>the activation energy to do chemistry demonstrations</a:t>
            </a:r>
          </a:p>
        </p:txBody>
      </p:sp>
      <p:pic>
        <p:nvPicPr>
          <p:cNvPr id="1027" name="Picture 3" descr="S:\Caran Group\Casey Rogers\Research Pics\favorites\100_3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513" y="609600"/>
            <a:ext cx="1371487" cy="1828800"/>
          </a:xfrm>
          <a:prstGeom prst="rect">
            <a:avLst/>
          </a:prstGeom>
          <a:ln w="88900" cap="sq" cmpd="thickThin">
            <a:solidFill>
              <a:srgbClr val="3C36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S:\Caran Group\Casey Rogers\Research Pics\M&amp;M\PHOTO~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743200"/>
            <a:ext cx="1828800" cy="1371600"/>
          </a:xfrm>
          <a:prstGeom prst="rect">
            <a:avLst/>
          </a:prstGeom>
          <a:ln w="88900" cap="sq" cmpd="thickThin">
            <a:solidFill>
              <a:srgbClr val="3C36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S:\Caran Group\Casey Rogers\Research Pics\Colored Flowers\100_48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609600"/>
            <a:ext cx="1828800" cy="1371485"/>
          </a:xfrm>
          <a:prstGeom prst="rect">
            <a:avLst/>
          </a:prstGeom>
          <a:ln w="88900" cap="sq" cmpd="thickThin">
            <a:solidFill>
              <a:srgbClr val="3C36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319" name="Picture 51" descr="S:\Caran Group\Casey Rogers\Research Pics\hot-cold water\100_36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75588" y="24460200"/>
            <a:ext cx="274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:\Caran Group\Casey Rogers\Research Pics\hot-cold water\100_36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286000"/>
            <a:ext cx="1371484" cy="1828800"/>
          </a:xfrm>
          <a:prstGeom prst="rect">
            <a:avLst/>
          </a:prstGeom>
          <a:ln w="88900" cap="sq" cmpd="thickThin">
            <a:solidFill>
              <a:srgbClr val="3C36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13" descr="Chemistry Demonstrations">
            <a:hlinkClick r:id="rId8" tooltip="Hom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0" y="4608547"/>
            <a:ext cx="2057400" cy="5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4775" y="180975"/>
            <a:ext cx="1606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3C360A"/>
                </a:solidFill>
              </a:rPr>
              <a:t>Casey Rogers</a:t>
            </a:r>
          </a:p>
          <a:p>
            <a:pPr algn="ctr"/>
            <a:r>
              <a:rPr lang="en-US" sz="1600" b="1">
                <a:solidFill>
                  <a:srgbClr val="3C360A"/>
                </a:solidFill>
              </a:rPr>
              <a:t>Kevin L. Caran</a:t>
            </a:r>
          </a:p>
        </p:txBody>
      </p:sp>
      <p:pic>
        <p:nvPicPr>
          <p:cNvPr id="14" name="Picture 18" descr="jm_logo0100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1582737"/>
            <a:ext cx="1524000" cy="779463"/>
          </a:xfrm>
          <a:prstGeom prst="rect">
            <a:avLst/>
          </a:prstGeom>
          <a:ln w="88900" cap="sq" cmpd="thickThin">
            <a:solidFill>
              <a:srgbClr val="3C36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0" y="8382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i="1">
                <a:solidFill>
                  <a:srgbClr val="3C360A"/>
                </a:solidFill>
              </a:rPr>
              <a:t>Dept. of Chemistry &amp;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500062"/>
            <a:ext cx="62484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3C360A"/>
                </a:solidFill>
              </a:rPr>
              <a:t>                  Workshops</a:t>
            </a:r>
            <a:endParaRPr dirty="0">
              <a:solidFill>
                <a:srgbClr val="3C360A"/>
              </a:solidFill>
            </a:endParaRPr>
          </a:p>
        </p:txBody>
      </p:sp>
      <p:pic>
        <p:nvPicPr>
          <p:cNvPr id="37890" name="Picture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33375"/>
            <a:ext cx="3048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276600" y="1828800"/>
            <a:ext cx="464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3C360A"/>
                </a:solidFill>
              </a:rPr>
              <a:t>Workshop Participants </a:t>
            </a:r>
            <a:br>
              <a:rPr lang="en-US" dirty="0">
                <a:solidFill>
                  <a:srgbClr val="3C360A"/>
                </a:solidFill>
              </a:rPr>
            </a:br>
            <a:r>
              <a:rPr lang="en-US" dirty="0">
                <a:solidFill>
                  <a:srgbClr val="3C360A"/>
                </a:solidFill>
              </a:rPr>
              <a:t>for 3 Years – School Locations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276600"/>
            <a:ext cx="990600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3C360A"/>
                </a:solidFill>
              </a:rPr>
              <a:t>Legend:</a:t>
            </a:r>
            <a:br>
              <a:rPr lang="en-US" sz="1400" dirty="0">
                <a:solidFill>
                  <a:srgbClr val="3C360A"/>
                </a:solidFill>
              </a:rPr>
            </a:br>
            <a:r>
              <a:rPr lang="en-US" sz="2400" dirty="0">
                <a:ln>
                  <a:solidFill>
                    <a:srgbClr val="3C360A"/>
                  </a:solidFill>
                </a:ln>
                <a:solidFill>
                  <a:srgbClr val="FFFF00"/>
                </a:solidFill>
              </a:rPr>
              <a:t>•</a:t>
            </a:r>
            <a:r>
              <a:rPr lang="en-US" sz="1400" dirty="0">
                <a:solidFill>
                  <a:srgbClr val="3C360A"/>
                </a:solidFill>
              </a:rPr>
              <a:t> 1x </a:t>
            </a:r>
          </a:p>
          <a:p>
            <a:pPr algn="ctr">
              <a:defRPr/>
            </a:pPr>
            <a:r>
              <a:rPr lang="en-US" sz="2000" dirty="0">
                <a:ln>
                  <a:solidFill>
                    <a:srgbClr val="3C360A"/>
                  </a:solidFill>
                </a:ln>
                <a:solidFill>
                  <a:srgbClr val="FF8E1D"/>
                </a:solidFill>
              </a:rPr>
              <a:t>•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>
                <a:solidFill>
                  <a:srgbClr val="3C360A"/>
                </a:solidFill>
              </a:rPr>
              <a:t>2x</a:t>
            </a:r>
          </a:p>
          <a:p>
            <a:pPr algn="ctr">
              <a:defRPr/>
            </a:pPr>
            <a:r>
              <a:rPr lang="en-US" sz="2000" dirty="0">
                <a:ln>
                  <a:solidFill>
                    <a:srgbClr val="3C360A"/>
                  </a:solidFill>
                </a:ln>
                <a:solidFill>
                  <a:srgbClr val="FF33CC"/>
                </a:solidFill>
              </a:rPr>
              <a:t>•</a:t>
            </a:r>
            <a:r>
              <a:rPr lang="en-US" sz="1400" dirty="0">
                <a:solidFill>
                  <a:srgbClr val="FF33CC"/>
                </a:solidFill>
              </a:rPr>
              <a:t> </a:t>
            </a:r>
            <a:r>
              <a:rPr lang="en-US" sz="1400" dirty="0">
                <a:solidFill>
                  <a:srgbClr val="3C360A"/>
                </a:solidFill>
              </a:rPr>
              <a:t>3x</a:t>
            </a:r>
          </a:p>
          <a:p>
            <a:pPr algn="ctr">
              <a:defRPr/>
            </a:pPr>
            <a:r>
              <a:rPr lang="en-US" sz="2000" dirty="0">
                <a:ln>
                  <a:solidFill>
                    <a:srgbClr val="3C360A"/>
                  </a:solidFill>
                </a:ln>
                <a:solidFill>
                  <a:srgbClr val="FF0000"/>
                </a:solidFill>
              </a:rPr>
              <a:t>•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3C360A"/>
                </a:solidFill>
              </a:rPr>
              <a:t>4x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 l="5769" t="3472" r="3083" b="6250"/>
          <a:stretch>
            <a:fillRect/>
          </a:stretch>
        </p:blipFill>
        <p:spPr bwMode="auto">
          <a:xfrm>
            <a:off x="2435470" y="2560320"/>
            <a:ext cx="6251330" cy="411480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28600" y="5638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53 teachers</a:t>
            </a:r>
          </a:p>
          <a:p>
            <a:r>
              <a:rPr lang="en-US" dirty="0" smtClean="0"/>
              <a:t>40 schools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50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C360A"/>
                </a:solidFill>
              </a:rPr>
              <a:t>Future Work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438400" y="2286000"/>
            <a:ext cx="6248400" cy="4114800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Virginia Association of Science Teachers’ (VAST) Professional Development Institute in November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Holding additional workshops, and continuing to expand the website</a:t>
            </a:r>
          </a:p>
          <a:p>
            <a:pPr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Transitioning to more collaborative efforts between JMU Chemistry and secondary school teachers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Teachers add demos?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Ability to share variations/comments?</a:t>
            </a:r>
          </a:p>
          <a:p>
            <a:pPr lvl="1">
              <a:spcBef>
                <a:spcPts val="1000"/>
              </a:spcBef>
            </a:pPr>
            <a:r>
              <a:rPr lang="en-US" dirty="0" smtClean="0">
                <a:solidFill>
                  <a:srgbClr val="3C360A"/>
                </a:solidFill>
              </a:rPr>
              <a:t>Teacher-led workshop sessions?</a:t>
            </a:r>
          </a:p>
        </p:txBody>
      </p:sp>
      <p:pic>
        <p:nvPicPr>
          <p:cNvPr id="4100" name="Picture 4" descr="C:\Documents and Settings\chemstud\Local Settings\Temporary Internet Files\Content.IE5\2FPWCG5T\MC900239461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27999">
            <a:off x="7444441" y="5115359"/>
            <a:ext cx="1287553" cy="1500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048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876800" y="2514600"/>
            <a:ext cx="3733800" cy="2438400"/>
          </a:xfrm>
        </p:spPr>
        <p:txBody>
          <a:bodyPr/>
          <a:lstStyle/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Jeffery E. Tickle Family Endowment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Barbara </a:t>
            </a:r>
            <a:r>
              <a:rPr lang="en-US" sz="1400" dirty="0" err="1" smtClean="0">
                <a:solidFill>
                  <a:srgbClr val="3C360A"/>
                </a:solidFill>
              </a:rPr>
              <a:t>Reisner</a:t>
            </a:r>
            <a:endParaRPr lang="en-US" sz="1400" dirty="0" smtClean="0">
              <a:solidFill>
                <a:srgbClr val="3C360A"/>
              </a:solidFill>
            </a:endParaRP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JMU Photography Services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err="1" smtClean="0">
                <a:solidFill>
                  <a:srgbClr val="3C360A"/>
                </a:solidFill>
              </a:rPr>
              <a:t>D.Lee</a:t>
            </a:r>
            <a:r>
              <a:rPr lang="en-US" sz="1400" dirty="0" smtClean="0">
                <a:solidFill>
                  <a:srgbClr val="3C360A"/>
                </a:solidFill>
              </a:rPr>
              <a:t> Beard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James Wightman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Kevin </a:t>
            </a:r>
            <a:r>
              <a:rPr lang="en-US" sz="1400" dirty="0" err="1" smtClean="0">
                <a:solidFill>
                  <a:srgbClr val="3C360A"/>
                </a:solidFill>
              </a:rPr>
              <a:t>Hegg</a:t>
            </a:r>
            <a:r>
              <a:rPr lang="en-US" sz="1400" dirty="0" smtClean="0">
                <a:solidFill>
                  <a:srgbClr val="3C360A"/>
                </a:solidFill>
              </a:rPr>
              <a:t> &amp; Sufi Nawaz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Kevin </a:t>
            </a:r>
            <a:r>
              <a:rPr lang="en-US" sz="1400" dirty="0" err="1" smtClean="0">
                <a:solidFill>
                  <a:srgbClr val="3C360A"/>
                </a:solidFill>
              </a:rPr>
              <a:t>Carini</a:t>
            </a:r>
            <a:r>
              <a:rPr lang="en-US" sz="1400" dirty="0" smtClean="0">
                <a:solidFill>
                  <a:srgbClr val="3C360A"/>
                </a:solidFill>
              </a:rPr>
              <a:t> &amp; Dr. Brian Augustine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Tom </a:t>
            </a:r>
            <a:r>
              <a:rPr lang="en-US" sz="1400" dirty="0" err="1" smtClean="0">
                <a:solidFill>
                  <a:srgbClr val="3C360A"/>
                </a:solidFill>
              </a:rPr>
              <a:t>DeVore</a:t>
            </a:r>
            <a:endParaRPr lang="en-US" sz="1400" dirty="0" smtClean="0">
              <a:solidFill>
                <a:srgbClr val="3C36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Acknowledgments </a:t>
            </a:r>
            <a:endParaRPr dirty="0">
              <a:solidFill>
                <a:srgbClr val="3C360A"/>
              </a:solidFill>
            </a:endParaRPr>
          </a:p>
        </p:txBody>
      </p:sp>
      <p:grpSp>
        <p:nvGrpSpPr>
          <p:cNvPr id="40963" name="Group 11"/>
          <p:cNvGrpSpPr>
            <a:grpSpLocks noChangeAspect="1"/>
          </p:cNvGrpSpPr>
          <p:nvPr/>
        </p:nvGrpSpPr>
        <p:grpSpPr bwMode="auto">
          <a:xfrm>
            <a:off x="2057400" y="2327275"/>
            <a:ext cx="3145669" cy="1071365"/>
            <a:chOff x="228600" y="1379541"/>
            <a:chExt cx="2574264" cy="951025"/>
          </a:xfrm>
        </p:grpSpPr>
        <p:pic>
          <p:nvPicPr>
            <p:cNvPr id="40972" name="Picture 45" descr="RES_logo_rgb_sma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379541"/>
              <a:ext cx="1828800" cy="66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8600" y="2057360"/>
              <a:ext cx="2574264" cy="273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3C360A"/>
                  </a:solidFill>
                  <a:latin typeface="+mn-lt"/>
                </a:rPr>
                <a:t>Departmental Development Award 7957</a:t>
              </a:r>
            </a:p>
          </p:txBody>
        </p:sp>
      </p:grpSp>
      <p:grpSp>
        <p:nvGrpSpPr>
          <p:cNvPr id="40964" name="Group 13"/>
          <p:cNvGrpSpPr>
            <a:grpSpLocks noChangeAspect="1"/>
          </p:cNvGrpSpPr>
          <p:nvPr/>
        </p:nvGrpSpPr>
        <p:grpSpPr bwMode="auto">
          <a:xfrm>
            <a:off x="2057400" y="3927475"/>
            <a:ext cx="3353162" cy="1253926"/>
            <a:chOff x="5062080" y="1219200"/>
            <a:chExt cx="2972399" cy="1110827"/>
          </a:xfrm>
        </p:grpSpPr>
        <p:grpSp>
          <p:nvGrpSpPr>
            <p:cNvPr id="40968" name="Group 12"/>
            <p:cNvGrpSpPr>
              <a:grpSpLocks/>
            </p:cNvGrpSpPr>
            <p:nvPr/>
          </p:nvGrpSpPr>
          <p:grpSpPr bwMode="auto">
            <a:xfrm>
              <a:off x="5062080" y="1219200"/>
              <a:ext cx="2972399" cy="911128"/>
              <a:chOff x="5062080" y="1219200"/>
              <a:chExt cx="2972399" cy="911128"/>
            </a:xfrm>
          </p:grpSpPr>
          <p:pic>
            <p:nvPicPr>
              <p:cNvPr id="40970" name="Picture 42" descr="jm_logo0100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54617" y="1219200"/>
                <a:ext cx="1254712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062080" y="1857675"/>
                <a:ext cx="2972399" cy="2726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3C360A"/>
                    </a:solidFill>
                    <a:latin typeface="+mn-lt"/>
                  </a:rPr>
                  <a:t>Department of Chemistry and Biochemistry</a:t>
                </a: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64894" y="2057374"/>
              <a:ext cx="2531043" cy="2726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3C360A"/>
                  </a:solidFill>
                  <a:latin typeface="+mn-lt"/>
                </a:rPr>
                <a:t>College of Science and Mathematics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220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3C360A"/>
                </a:solidFill>
              </a:rPr>
              <a:t>Questions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53340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30480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4419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576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3622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3340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96200" y="23622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?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C360A"/>
                </a:solidFill>
              </a:rPr>
              <a:t>Outline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438400" y="2103438"/>
            <a:ext cx="3886200" cy="3840162"/>
          </a:xfrm>
        </p:spPr>
        <p:txBody>
          <a:bodyPr/>
          <a:lstStyle/>
          <a:p>
            <a:r>
              <a:rPr lang="en-US" dirty="0" smtClean="0">
                <a:solidFill>
                  <a:srgbClr val="3C360A"/>
                </a:solidFill>
              </a:rPr>
              <a:t>Introduction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Website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Videos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Workshop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Future Work</a:t>
            </a:r>
          </a:p>
        </p:txBody>
      </p:sp>
      <p:pic>
        <p:nvPicPr>
          <p:cNvPr id="1026" name="Picture 2" descr="S:\Caran Group\Casey Rogers\Research Pics\Events\Workshop Summer 11\for website\59501477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7" r="13657"/>
          <a:stretch/>
        </p:blipFill>
        <p:spPr bwMode="auto">
          <a:xfrm>
            <a:off x="5562600" y="2133600"/>
            <a:ext cx="254127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chemstud\Local Settings\Temporary Internet Files\Content.IE5\2FPWCG5T\MC900239461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73326">
            <a:off x="4827907" y="4793770"/>
            <a:ext cx="1160722" cy="13527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16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C360A"/>
                </a:solidFill>
              </a:rPr>
              <a:t>Beginning of Project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2438400" y="2103438"/>
            <a:ext cx="3886200" cy="3840162"/>
          </a:xfrm>
        </p:spPr>
        <p:txBody>
          <a:bodyPr/>
          <a:lstStyle/>
          <a:p>
            <a:r>
              <a:rPr lang="en-US" dirty="0" smtClean="0">
                <a:solidFill>
                  <a:srgbClr val="3C360A"/>
                </a:solidFill>
              </a:rPr>
              <a:t>Handouts were made for demonstrations used by  the student organizations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Led to the idea of having them available online</a:t>
            </a:r>
          </a:p>
        </p:txBody>
      </p:sp>
      <p:pic>
        <p:nvPicPr>
          <p:cNvPr id="4" name="Picture 126"/>
          <p:cNvPicPr>
            <a:picLocks noChangeAspect="1" noChangeArrowheads="1"/>
          </p:cNvPicPr>
          <p:nvPr/>
        </p:nvPicPr>
        <p:blipFill>
          <a:blip r:embed="rId3" cstate="print"/>
          <a:srcRect l="21072" t="29429" r="23571" b="12857"/>
          <a:stretch>
            <a:fillRect/>
          </a:stretch>
        </p:blipFill>
        <p:spPr bwMode="auto">
          <a:xfrm>
            <a:off x="2667000" y="4191000"/>
            <a:ext cx="3505200" cy="2284254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95" t="15104" r="26528" b="7291"/>
          <a:stretch/>
        </p:blipFill>
        <p:spPr bwMode="auto">
          <a:xfrm>
            <a:off x="6477000" y="2057400"/>
            <a:ext cx="2286000" cy="2970474"/>
          </a:xfrm>
          <a:prstGeom prst="rect">
            <a:avLst/>
          </a:prstGeom>
          <a:ln w="190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35814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C360A"/>
                </a:solidFill>
              </a:rPr>
              <a:t>Our Website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295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C360A"/>
                </a:solidFill>
              </a:rPr>
              <a:t>http://sites.jmu.edu/chemdemo  </a:t>
            </a:r>
            <a:endParaRPr lang="en-US" u="sng" dirty="0">
              <a:solidFill>
                <a:srgbClr val="3C360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33600" y="2103438"/>
            <a:ext cx="4572000" cy="42211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3C360A"/>
                </a:solidFill>
              </a:rPr>
              <a:t>Aim is to be a chemical demonstration resource</a:t>
            </a:r>
          </a:p>
          <a:p>
            <a:pPr eaLnBrk="1" hangingPunct="1"/>
            <a:r>
              <a:rPr lang="en-US" dirty="0" smtClean="0">
                <a:solidFill>
                  <a:srgbClr val="3C360A"/>
                </a:solidFill>
              </a:rPr>
              <a:t>50</a:t>
            </a:r>
            <a:r>
              <a:rPr lang="en-US" dirty="0">
                <a:solidFill>
                  <a:srgbClr val="3C360A"/>
                </a:solidFill>
              </a:rPr>
              <a:t>+ </a:t>
            </a:r>
            <a:r>
              <a:rPr lang="en-US" dirty="0" smtClean="0">
                <a:solidFill>
                  <a:srgbClr val="3C360A"/>
                </a:solidFill>
              </a:rPr>
              <a:t>demos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Demos include </a:t>
            </a:r>
            <a:r>
              <a:rPr lang="en-US" dirty="0">
                <a:solidFill>
                  <a:srgbClr val="3C360A"/>
                </a:solidFill>
              </a:rPr>
              <a:t>topics and </a:t>
            </a:r>
            <a:r>
              <a:rPr lang="en-US" dirty="0" smtClean="0">
                <a:solidFill>
                  <a:srgbClr val="3C360A"/>
                </a:solidFill>
              </a:rPr>
              <a:t>VA SOLs </a:t>
            </a:r>
            <a:r>
              <a:rPr lang="en-US" dirty="0">
                <a:solidFill>
                  <a:srgbClr val="3C360A"/>
                </a:solidFill>
              </a:rPr>
              <a:t>covered</a:t>
            </a:r>
          </a:p>
          <a:p>
            <a:r>
              <a:rPr lang="en-US" dirty="0">
                <a:solidFill>
                  <a:srgbClr val="3C360A"/>
                </a:solidFill>
              </a:rPr>
              <a:t>Each demo </a:t>
            </a:r>
            <a:r>
              <a:rPr lang="en-US" dirty="0" smtClean="0">
                <a:solidFill>
                  <a:srgbClr val="3C360A"/>
                </a:solidFill>
              </a:rPr>
              <a:t>has </a:t>
            </a:r>
            <a:r>
              <a:rPr lang="en-US" dirty="0">
                <a:solidFill>
                  <a:srgbClr val="3C360A"/>
                </a:solidFill>
              </a:rPr>
              <a:t>a Word handout for easy editing and printing</a:t>
            </a:r>
          </a:p>
          <a:p>
            <a:r>
              <a:rPr lang="en-US" dirty="0">
                <a:solidFill>
                  <a:srgbClr val="3C360A"/>
                </a:solidFill>
              </a:rPr>
              <a:t>Lesson plans and problem </a:t>
            </a:r>
            <a:r>
              <a:rPr lang="en-US" dirty="0" smtClean="0">
                <a:solidFill>
                  <a:srgbClr val="3C360A"/>
                </a:solidFill>
              </a:rPr>
              <a:t>sets </a:t>
            </a:r>
            <a:r>
              <a:rPr lang="en-US" dirty="0">
                <a:solidFill>
                  <a:srgbClr val="3C360A"/>
                </a:solidFill>
              </a:rPr>
              <a:t>for selected demonstrations</a:t>
            </a:r>
          </a:p>
          <a:p>
            <a:endParaRPr lang="en-US" dirty="0" smtClean="0">
              <a:solidFill>
                <a:srgbClr val="3C3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35814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3C360A"/>
                </a:solidFill>
              </a:rPr>
              <a:t>Our Website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295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3C360A"/>
                </a:solidFill>
              </a:rPr>
              <a:t>http://sites.jmu.edu/chemdemo  </a:t>
            </a:r>
            <a:endParaRPr lang="en-US" u="sng" dirty="0">
              <a:solidFill>
                <a:srgbClr val="3C360A"/>
              </a:solidFill>
            </a:endParaRPr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 cstate="print"/>
          <a:srcRect l="5536" t="13486" r="7231" b="4878"/>
          <a:stretch>
            <a:fillRect/>
          </a:stretch>
        </p:blipFill>
        <p:spPr bwMode="auto">
          <a:xfrm>
            <a:off x="2438400" y="2247900"/>
            <a:ext cx="57912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39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3C360A"/>
                </a:solidFill>
              </a:rPr>
              <a:t>Demonstration Videos</a:t>
            </a:r>
            <a:endParaRPr lang="en-US" dirty="0">
              <a:solidFill>
                <a:srgbClr val="3C3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4800600"/>
            <a:ext cx="62484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C360A"/>
                </a:solidFill>
              </a:rPr>
              <a:t>Teachers had asked for demonstration videos</a:t>
            </a:r>
          </a:p>
          <a:p>
            <a:r>
              <a:rPr lang="en-US" dirty="0" smtClean="0">
                <a:solidFill>
                  <a:srgbClr val="3C360A"/>
                </a:solidFill>
              </a:rPr>
              <a:t>Filmed demos that may be difficult for teachers to do</a:t>
            </a:r>
          </a:p>
          <a:p>
            <a:pPr lvl="1"/>
            <a:r>
              <a:rPr lang="en-US" dirty="0" smtClean="0">
                <a:solidFill>
                  <a:srgbClr val="3C360A"/>
                </a:solidFill>
              </a:rPr>
              <a:t>Liquid nitrogen, dry ice, requires hood, etc.</a:t>
            </a:r>
          </a:p>
        </p:txBody>
      </p:sp>
      <p:pic>
        <p:nvPicPr>
          <p:cNvPr id="5" name="Picture 4" descr="vide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851660"/>
            <a:ext cx="3728720" cy="27965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0" y="12192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3C360A"/>
                </a:solidFill>
              </a:rPr>
              <a:t>http://www.youtube.com/user/JMUChemDemos/</a:t>
            </a:r>
            <a:endParaRPr lang="en-US" u="sng" dirty="0">
              <a:solidFill>
                <a:srgbClr val="3C3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7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7010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3C360A"/>
                </a:solidFill>
              </a:rPr>
              <a:t>Annual                Workshop</a:t>
            </a:r>
            <a:endParaRPr dirty="0">
              <a:solidFill>
                <a:srgbClr val="3C360A"/>
              </a:solidFill>
            </a:endParaRPr>
          </a:p>
        </p:txBody>
      </p:sp>
      <p:pic>
        <p:nvPicPr>
          <p:cNvPr id="33801" name="Picture 8" descr="100_398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930" y="2362200"/>
            <a:ext cx="2195426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9" descr="5950277291.jpg"/>
          <p:cNvPicPr>
            <a:picLocks noChangeAspect="1"/>
          </p:cNvPicPr>
          <p:nvPr/>
        </p:nvPicPr>
        <p:blipFill>
          <a:blip r:embed="rId4" cstate="print"/>
          <a:srcRect l="8839"/>
          <a:stretch>
            <a:fillRect/>
          </a:stretch>
        </p:blipFill>
        <p:spPr bwMode="auto">
          <a:xfrm>
            <a:off x="6477000" y="4495800"/>
            <a:ext cx="2251287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AutoShape 2" descr="https://sn2prd0202.outlook.com/owa/attachment.ashx?id=RgAAAAD4Ga0p2edBRppy5EODwoEtBwCsclTpeYVPQJb6RnG3iqw5AAAAAB0LAADIt%2bbtvO96RLOAjh3Ae6kVAABBe%2b2gAAAJ&amp;attcnt=1&amp;attid0=BAAAAAAA&amp;attcid0=20ef824a-a52b-48d9-aa8f-ba4044f1df77%40namprd02.prod.outlook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3" descr="Chemistry Demonstrations">
            <a:hlinkClick r:id="rId5" tooltip="Home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20325"/>
          <a:stretch/>
        </p:blipFill>
        <p:spPr bwMode="auto">
          <a:xfrm>
            <a:off x="3733800" y="448641"/>
            <a:ext cx="2819400" cy="62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81200" y="1905000"/>
            <a:ext cx="4191000" cy="38401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3C360A"/>
                </a:solidFill>
              </a:rPr>
              <a:t>Held </a:t>
            </a:r>
            <a:r>
              <a:rPr lang="en-US" dirty="0" smtClean="0">
                <a:solidFill>
                  <a:srgbClr val="3C360A"/>
                </a:solidFill>
              </a:rPr>
              <a:t>workshops: </a:t>
            </a:r>
            <a:r>
              <a:rPr lang="en-US" dirty="0" smtClean="0">
                <a:solidFill>
                  <a:srgbClr val="3C360A"/>
                </a:solidFill>
              </a:rPr>
              <a:t>Summers 2010, 2011 &amp; 2012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3C360A"/>
                </a:solidFill>
              </a:rPr>
              <a:t>Participants receive hands-on demo instruction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3C360A"/>
                </a:solidFill>
              </a:rPr>
              <a:t>Get to share demos, variations, &amp; ideas with peers</a:t>
            </a:r>
          </a:p>
        </p:txBody>
      </p:sp>
      <p:pic>
        <p:nvPicPr>
          <p:cNvPr id="3074" name="Picture 2" descr="S:\Caran Group\Casey Rogers\Research Pics\Events\workshop 2012\Good ones\2012-07-20_15-15-32_8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5" t="10996" r="15179"/>
          <a:stretch/>
        </p:blipFill>
        <p:spPr bwMode="auto">
          <a:xfrm>
            <a:off x="2895600" y="4953000"/>
            <a:ext cx="2397179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4930" y="1992868"/>
            <a:ext cx="2195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C360A"/>
                </a:solidFill>
              </a:rPr>
              <a:t>2010 – 12 participants</a:t>
            </a:r>
            <a:endParaRPr lang="en-US" sz="1600" dirty="0">
              <a:solidFill>
                <a:srgbClr val="3C360A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7000" y="4126468"/>
            <a:ext cx="2223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C360A"/>
                </a:solidFill>
              </a:rPr>
              <a:t>2011 – 19 participants</a:t>
            </a:r>
            <a:endParaRPr lang="en-US" sz="1600" dirty="0">
              <a:solidFill>
                <a:srgbClr val="3C360A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599" y="4583668"/>
            <a:ext cx="239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C360A"/>
                </a:solidFill>
              </a:rPr>
              <a:t>2012 – 32 participants </a:t>
            </a:r>
            <a:endParaRPr lang="en-US" sz="1600" dirty="0">
              <a:solidFill>
                <a:srgbClr val="3C3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3C360A"/>
                </a:solidFill>
              </a:rPr>
              <a:t>Workshop Highlights</a:t>
            </a:r>
            <a:endParaRPr lang="en-US" dirty="0">
              <a:solidFill>
                <a:srgbClr val="3C360A"/>
              </a:solidFill>
            </a:endParaRPr>
          </a:p>
        </p:txBody>
      </p:sp>
      <p:pic>
        <p:nvPicPr>
          <p:cNvPr id="22533" name="Picture 11" descr="59501841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19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5950177159.jpg"/>
          <p:cNvPicPr>
            <a:picLocks noChangeAspect="1"/>
          </p:cNvPicPr>
          <p:nvPr/>
        </p:nvPicPr>
        <p:blipFill rotWithShape="1">
          <a:blip r:embed="rId4" cstate="print"/>
          <a:srcRect l="10072"/>
          <a:stretch/>
        </p:blipFill>
        <p:spPr bwMode="auto">
          <a:xfrm>
            <a:off x="4391769" y="2133600"/>
            <a:ext cx="246623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:\Caran Group\Casey Rogers\Research Pics\Events\workshop 2012\Good ones\231436A_07.20.12-1197.jpg"/>
          <p:cNvPicPr>
            <a:picLocks noChangeAspect="1" noChangeArrowheads="1"/>
          </p:cNvPicPr>
          <p:nvPr/>
        </p:nvPicPr>
        <p:blipFill>
          <a:blip r:embed="rId5" cstate="print"/>
          <a:srcRect l="22180"/>
          <a:stretch>
            <a:fillRect/>
          </a:stretch>
        </p:blipFill>
        <p:spPr bwMode="auto">
          <a:xfrm>
            <a:off x="2053165" y="2133600"/>
            <a:ext cx="213783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:\Caran Group\Casey Rogers\Research Pics\Events\workshop 2012\Good ones\231436A_07.20.12-1270.jpg"/>
          <p:cNvPicPr>
            <a:picLocks noChangeAspect="1" noChangeArrowheads="1"/>
          </p:cNvPicPr>
          <p:nvPr/>
        </p:nvPicPr>
        <p:blipFill rotWithShape="1">
          <a:blip r:embed="rId6" cstate="print"/>
          <a:srcRect l="13175"/>
          <a:stretch/>
        </p:blipFill>
        <p:spPr bwMode="auto">
          <a:xfrm>
            <a:off x="5867400" y="4419600"/>
            <a:ext cx="238548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5950153265.jpg"/>
          <p:cNvPicPr>
            <a:picLocks noChangeAspect="1"/>
          </p:cNvPicPr>
          <p:nvPr/>
        </p:nvPicPr>
        <p:blipFill rotWithShape="1">
          <a:blip r:embed="rId7" cstate="print"/>
          <a:srcRect l="18061" r="17686"/>
          <a:stretch/>
        </p:blipFill>
        <p:spPr bwMode="auto">
          <a:xfrm>
            <a:off x="7077074" y="2133600"/>
            <a:ext cx="176212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66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35280"/>
            <a:ext cx="2630184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2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YouTube 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2590760717"/>
              </p:ext>
            </p:extLst>
          </p:nvPr>
        </p:nvGraphicFramePr>
        <p:xfrm>
          <a:off x="2895600" y="3733800"/>
          <a:ext cx="4724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59683714"/>
              </p:ext>
            </p:extLst>
          </p:nvPr>
        </p:nvGraphicFramePr>
        <p:xfrm>
          <a:off x="29718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itle 2"/>
          <p:cNvSpPr txBox="1">
            <a:spLocks/>
          </p:cNvSpPr>
          <p:nvPr/>
        </p:nvSpPr>
        <p:spPr>
          <a:xfrm>
            <a:off x="1905000" y="228600"/>
            <a:ext cx="701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3C360A"/>
                </a:solidFill>
              </a:rPr>
              <a:t>Annual                Workshop</a:t>
            </a:r>
            <a:endParaRPr lang="en-US" dirty="0">
              <a:solidFill>
                <a:srgbClr val="3C360A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9005507"/>
              </p:ext>
            </p:extLst>
          </p:nvPr>
        </p:nvGraphicFramePr>
        <p:xfrm>
          <a:off x="3352800" y="2057400"/>
          <a:ext cx="3886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Year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# of Participants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2010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2011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2012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C360A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3C360A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34200" y="4129879"/>
            <a:ext cx="1318672" cy="689713"/>
            <a:chOff x="7396838" y="4129879"/>
            <a:chExt cx="1318672" cy="689713"/>
          </a:xfrm>
        </p:grpSpPr>
        <p:sp>
          <p:nvSpPr>
            <p:cNvPr id="5" name="Down Arrow 4"/>
            <p:cNvSpPr/>
            <p:nvPr/>
          </p:nvSpPr>
          <p:spPr>
            <a:xfrm rot="7100133">
              <a:off x="7600492" y="3926225"/>
              <a:ext cx="689713" cy="1097022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rot="1656545">
              <a:off x="7648710" y="439434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3C360A"/>
                  </a:solidFill>
                </a:rPr>
                <a:t>&gt;360!</a:t>
              </a:r>
              <a:endParaRPr lang="en-US" b="1" dirty="0">
                <a:solidFill>
                  <a:srgbClr val="3C360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862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1549</TotalTime>
  <Words>314</Words>
  <Application>Microsoft Office PowerPoint</Application>
  <PresentationFormat>On-screen Show (4:3)</PresentationFormat>
  <Paragraphs>84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</vt:lpstr>
      <vt:lpstr>JMU                : lowering the activation energy to do chemistry demonstrations</vt:lpstr>
      <vt:lpstr>Outline</vt:lpstr>
      <vt:lpstr>Beginning of Project</vt:lpstr>
      <vt:lpstr>Our Website</vt:lpstr>
      <vt:lpstr>Our Website</vt:lpstr>
      <vt:lpstr>Demonstration Videos</vt:lpstr>
      <vt:lpstr>Annual                Workshop</vt:lpstr>
      <vt:lpstr>Workshop Highlights</vt:lpstr>
      <vt:lpstr>Slide 9</vt:lpstr>
      <vt:lpstr>                  Workshops</vt:lpstr>
      <vt:lpstr>Future Work</vt:lpstr>
      <vt:lpstr>Acknowledgments 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Service-Learning Efforts in Chemistry</dc:title>
  <dc:creator>Casey</dc:creator>
  <cp:lastModifiedBy>Casey</cp:lastModifiedBy>
  <cp:revision>105</cp:revision>
  <dcterms:created xsi:type="dcterms:W3CDTF">2011-02-15T01:22:02Z</dcterms:created>
  <dcterms:modified xsi:type="dcterms:W3CDTF">2012-08-19T00:14:33Z</dcterms:modified>
</cp:coreProperties>
</file>